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3" r:id="rId4"/>
    <p:sldId id="283" r:id="rId5"/>
    <p:sldId id="270" r:id="rId6"/>
    <p:sldId id="259" r:id="rId7"/>
    <p:sldId id="272" r:id="rId8"/>
    <p:sldId id="271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6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6DE"/>
    <a:srgbClr val="11ABE1"/>
    <a:srgbClr val="2DBCEF"/>
    <a:srgbClr val="A85598"/>
    <a:srgbClr val="FCBFAA"/>
    <a:srgbClr val="7638C8"/>
    <a:srgbClr val="6A5EA7"/>
    <a:srgbClr val="C993BF"/>
    <a:srgbClr val="1DA7D9"/>
    <a:srgbClr val="CD3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 autoAdjust="0"/>
    <p:restoredTop sz="95906" autoAdjust="0"/>
  </p:normalViewPr>
  <p:slideViewPr>
    <p:cSldViewPr snapToGrid="0" showGuides="1">
      <p:cViewPr varScale="1">
        <p:scale>
          <a:sx n="110" d="100"/>
          <a:sy n="110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5A4F-0AD8-4957-B664-E06C43D9EC3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6D61-8D59-46D1-B142-23B222E1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0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3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6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96D61-8D59-46D1-B142-23B222E19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5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2B61-8068-46FF-9873-7E6363266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36C08-4709-4A20-9E0A-A77502A5D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3E59-5958-4587-AD55-7A9F2195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6C40-A135-4D41-BB4F-E1A34AD4AE2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39772-CB72-4859-9118-E310302B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DF4BB-0A32-4575-85A6-4EC312D5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BB22-9010-4F71-A465-80560F65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9389C-9C57-4740-A20D-64C930DEC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AB0F7-1ADE-4264-A0DC-D955DEF6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5F76-2703-46C4-BDB0-FEDF2DFFE0C6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C6E5E-83E5-4B6A-92E1-1C503343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4C28E-5C99-418C-8A54-26E673EA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386C0-9A5F-49AF-9F25-E4845CF79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F5E76-24E7-4D12-BF2E-4EF9FEE60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0CE46-F125-4355-9233-42477F67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EB5B-77E6-4D3F-91ED-0EA77ED1160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E49F2-4295-47E3-8F36-DF41E1EC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B6F2-9D9A-48EB-8C93-95FF25C7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9B946AA-16B3-476B-A66B-6F0A68EE6A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768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6180C3F-4E3B-4DAA-96A5-62CFDB4E8E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CA736-E1C9-4018-811B-3DDBD0E6001A}"/>
              </a:ext>
            </a:extLst>
          </p:cNvPr>
          <p:cNvSpPr/>
          <p:nvPr userDrawn="1"/>
        </p:nvSpPr>
        <p:spPr>
          <a:xfrm>
            <a:off x="0" y="6438902"/>
            <a:ext cx="12192000" cy="4190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18613-6CDA-4744-A762-DD4127F8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365125"/>
            <a:ext cx="11068050" cy="930275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D262-235F-4113-9CE8-277C1283E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581151"/>
            <a:ext cx="11068050" cy="4572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8EE9-7275-49C4-8B7D-A8320D82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975" y="6518636"/>
            <a:ext cx="4114800" cy="2453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BD88-7977-4F84-A7E9-13B9C0C8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825" y="6518636"/>
            <a:ext cx="2743200" cy="245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2967E6-FAF8-4EBB-9382-28C6BA5B8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C226-2FE6-46CF-BF89-D622AAB5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932F1-C606-4A6E-B2B5-493729F0E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28CB-A8E1-47BE-B3A7-AA709E33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3E7-E254-405E-895B-9815F20D9C5C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8245A-FB6A-40E9-AED7-B29BD06E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80842-0DCC-46F4-853A-DECDC5FA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F3BC-D428-4587-A9A6-E7E8823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64D2-B8E9-401A-B6C9-2223F8D45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CF44F-96CA-4B34-8858-D5E6FE144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60F3C-E541-4AE1-BF58-28696F5E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F165-5BC2-41AD-882A-FBDBE73CD641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28D2-DAD1-4979-B184-9A8434AF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55A9F-ABF6-4D26-91D7-181FD301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C7FC-9A3E-40A6-94FC-E90F7916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3C7D-BA2D-4A08-A1B7-9069B4C69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F3977-D2BD-486E-BAAF-C7F805543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F189A-B302-4B48-9404-6B36076E1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D1F4A-06F9-4FA4-80E1-3BB278C9F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4FBDC-017B-4F67-ADA8-A40905CA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CFCD-83B8-44F8-BB9C-E8AF54417BF4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76B6E-239E-4145-BF81-7FEC49CB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2C9B0-877A-4F49-809D-64EAB636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7DE8-AA58-4023-908C-E0BBC80A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9CF54-A05A-4F65-96DF-06B682C3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80B-724D-42E8-9530-0D01C88A5C1E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887F7-1577-4B27-92A3-A6138186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DD484-FA2A-4BE3-84E3-24C106AD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EA41C-A3E6-44B1-A476-142D72D0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B85-3A79-43E9-9693-B02B9463A6CF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F29EC-C634-4450-BAF9-05A48AEB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D8CA-B0F7-47C8-9A3E-CDB4449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6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509B-ACF6-4CE6-A796-9520F04F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F244-3364-4344-9F0D-771DCED2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3CCDD-5F87-4377-802A-51883ED45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6B4C5-BEC6-43F0-AC2F-6A2DAB9B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3529-6FD8-44CB-9586-E0472B26FE5A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C7D74-81EA-40BB-8738-1D3D15F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CB80B-F330-4284-9AE8-7FAE532E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DFD3-B7F7-4A22-88FC-C2049388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B4DB8-F99D-47A7-84A0-2B03D71CF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53E86-AAD1-4CB6-AE33-B67C55D80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547FA-A6C7-4B3B-AD53-3FE949A1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40C-6EC8-4DFA-BB2C-1E8858415D94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C8F8E-4395-4786-842E-2E75EAA3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29B21-1378-4816-9DDF-3F9414FC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B9C0D77-B45F-4523-872D-37E6D14407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51264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718017F-7B43-4DFC-8AEE-71784BEFDAE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26475-C1E9-4605-B905-2A42624F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D2EA-82D0-4195-8FE4-1CCFC0701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4169A-CA95-4AF8-B885-24B5EE3D3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32BF-C21A-4B85-A248-57EF924872B0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930E3-64A5-43C9-B461-CEFB04F2F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E9648-FFF6-4B32-8562-F61A82A53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67E6-FAF8-4EBB-9382-28C6BA5B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30.xml"/><Relationship Id="rId7" Type="http://schemas.openxmlformats.org/officeDocument/2006/relationships/image" Target="../media/image8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32.xml"/><Relationship Id="rId7" Type="http://schemas.openxmlformats.org/officeDocument/2006/relationships/image" Target="../media/image8.jpe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34.xml"/><Relationship Id="rId7" Type="http://schemas.openxmlformats.org/officeDocument/2006/relationships/image" Target="../media/image8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jpeg"/><Relationship Id="rId11" Type="http://schemas.openxmlformats.org/officeDocument/2006/relationships/image" Target="../media/image23.jpe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36.xml"/><Relationship Id="rId7" Type="http://schemas.openxmlformats.org/officeDocument/2006/relationships/image" Target="../media/image8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38.xml"/><Relationship Id="rId7" Type="http://schemas.openxmlformats.org/officeDocument/2006/relationships/image" Target="../media/image8.jpe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jpeg"/><Relationship Id="rId11" Type="http://schemas.openxmlformats.org/officeDocument/2006/relationships/hyperlink" Target="http://www.comfortsoft.ru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mailto:info@comfortsoft.ru" TargetMode="External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.xml"/><Relationship Id="rId7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>
            <a:extLst>
              <a:ext uri="{FF2B5EF4-FFF2-40B4-BE49-F238E27FC236}">
                <a16:creationId xmlns:a16="http://schemas.microsoft.com/office/drawing/2014/main" id="{6B92D3FC-E8E8-4C98-875D-8DC176487623}"/>
              </a:ext>
            </a:extLst>
          </p:cNvPr>
          <p:cNvGrpSpPr/>
          <p:nvPr/>
        </p:nvGrpSpPr>
        <p:grpSpPr>
          <a:xfrm>
            <a:off x="89250" y="1091772"/>
            <a:ext cx="8459946" cy="5300150"/>
            <a:chOff x="5152323" y="2343150"/>
            <a:chExt cx="6967487" cy="41977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D3F359-33F8-4887-8BD6-30FB69013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2323" y="2343150"/>
              <a:ext cx="6967487" cy="4197758"/>
            </a:xfrm>
            <a:prstGeom prst="rect">
              <a:avLst/>
            </a:prstGeom>
          </p:spPr>
        </p:pic>
        <p:pic>
          <p:nvPicPr>
            <p:cNvPr id="14" name="Picture 14" descr="Text&#10;&#10;Description automatically generated">
              <a:extLst>
                <a:ext uri="{FF2B5EF4-FFF2-40B4-BE49-F238E27FC236}">
                  <a16:creationId xmlns:a16="http://schemas.microsoft.com/office/drawing/2014/main" id="{325BF082-05DF-4AD5-8F38-F3641A2E8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1170" y="2650121"/>
              <a:ext cx="5129792" cy="2967274"/>
            </a:xfrm>
            <a:prstGeom prst="rect">
              <a:avLst/>
            </a:prstGeom>
          </p:spPr>
        </p:pic>
      </p:grp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4DF2FAF-B50D-4036-B5F7-F49ABB6049C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4403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EAE2191-9068-42A5-8609-7129FE1563F3}"/>
              </a:ext>
            </a:extLst>
          </p:cNvPr>
          <p:cNvSpPr/>
          <p:nvPr/>
        </p:nvSpPr>
        <p:spPr>
          <a:xfrm flipV="1">
            <a:off x="8186057" y="0"/>
            <a:ext cx="4005943" cy="345339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C274B1"/>
              </a:gs>
              <a:gs pos="86000">
                <a:srgbClr val="99438A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9198024-8095-42ED-AB6A-F0E62A965BC6}"/>
              </a:ext>
            </a:extLst>
          </p:cNvPr>
          <p:cNvSpPr/>
          <p:nvPr/>
        </p:nvSpPr>
        <p:spPr>
          <a:xfrm>
            <a:off x="-6676" y="-2235"/>
            <a:ext cx="8373578" cy="6858000"/>
          </a:xfrm>
          <a:custGeom>
            <a:avLst/>
            <a:gdLst>
              <a:gd name="connsiteX0" fmla="*/ 8270846 w 8324850"/>
              <a:gd name="connsiteY0" fmla="*/ 0 h 6858000"/>
              <a:gd name="connsiteX1" fmla="*/ 8324850 w 8324850"/>
              <a:gd name="connsiteY1" fmla="*/ 0 h 6858000"/>
              <a:gd name="connsiteX2" fmla="*/ 8324850 w 8324850"/>
              <a:gd name="connsiteY2" fmla="*/ 47321 h 6858000"/>
              <a:gd name="connsiteX3" fmla="*/ 0 w 8324850"/>
              <a:gd name="connsiteY3" fmla="*/ 0 h 6858000"/>
              <a:gd name="connsiteX4" fmla="*/ 4186788 w 8324850"/>
              <a:gd name="connsiteY4" fmla="*/ 0 h 6858000"/>
              <a:gd name="connsiteX5" fmla="*/ 8095959 w 8324850"/>
              <a:gd name="connsiteY5" fmla="*/ 3425371 h 6858000"/>
              <a:gd name="connsiteX6" fmla="*/ 8091130 w 8324850"/>
              <a:gd name="connsiteY6" fmla="*/ 3425371 h 6858000"/>
              <a:gd name="connsiteX7" fmla="*/ 8307882 w 8324850"/>
              <a:gd name="connsiteY7" fmla="*/ 3615298 h 6858000"/>
              <a:gd name="connsiteX8" fmla="*/ 4546346 w 8324850"/>
              <a:gd name="connsiteY8" fmla="*/ 6858000 h 6858000"/>
              <a:gd name="connsiteX9" fmla="*/ 0 w 832485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4850" h="6858000">
                <a:moveTo>
                  <a:pt x="8270846" y="0"/>
                </a:moveTo>
                <a:lnTo>
                  <a:pt x="8324850" y="0"/>
                </a:lnTo>
                <a:lnTo>
                  <a:pt x="8324850" y="47321"/>
                </a:lnTo>
                <a:close/>
                <a:moveTo>
                  <a:pt x="0" y="0"/>
                </a:moveTo>
                <a:lnTo>
                  <a:pt x="4186788" y="0"/>
                </a:lnTo>
                <a:lnTo>
                  <a:pt x="8095959" y="3425371"/>
                </a:lnTo>
                <a:lnTo>
                  <a:pt x="8091130" y="3425371"/>
                </a:lnTo>
                <a:lnTo>
                  <a:pt x="8307882" y="3615298"/>
                </a:lnTo>
                <a:lnTo>
                  <a:pt x="45463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4088A7-E611-44CA-BC22-689FCD1A40B6}"/>
              </a:ext>
            </a:extLst>
          </p:cNvPr>
          <p:cNvSpPr/>
          <p:nvPr/>
        </p:nvSpPr>
        <p:spPr>
          <a:xfrm flipV="1">
            <a:off x="4186788" y="0"/>
            <a:ext cx="7998537" cy="5208974"/>
          </a:xfrm>
          <a:custGeom>
            <a:avLst/>
            <a:gdLst>
              <a:gd name="connsiteX0" fmla="*/ 0 w 7998537"/>
              <a:gd name="connsiteY0" fmla="*/ 5208974 h 5208974"/>
              <a:gd name="connsiteX1" fmla="*/ 4084058 w 7998537"/>
              <a:gd name="connsiteY1" fmla="*/ 5208974 h 5208974"/>
              <a:gd name="connsiteX2" fmla="*/ 7997372 w 7998537"/>
              <a:gd name="connsiteY2" fmla="*/ 1779972 h 5208974"/>
              <a:gd name="connsiteX3" fmla="*/ 7992544 w 7998537"/>
              <a:gd name="connsiteY3" fmla="*/ 1779972 h 5208974"/>
              <a:gd name="connsiteX4" fmla="*/ 7998537 w 7998537"/>
              <a:gd name="connsiteY4" fmla="*/ 1774720 h 5208974"/>
              <a:gd name="connsiteX5" fmla="*/ 5939861 w 7998537"/>
              <a:gd name="connsiteY5" fmla="*/ 0 h 5208974"/>
              <a:gd name="connsiteX6" fmla="*/ 3904342 w 7998537"/>
              <a:gd name="connsiteY6" fmla="*/ 1783603 h 5208974"/>
              <a:gd name="connsiteX7" fmla="*/ 3909171 w 7998537"/>
              <a:gd name="connsiteY7" fmla="*/ 1783603 h 520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8537" h="5208974">
                <a:moveTo>
                  <a:pt x="0" y="5208974"/>
                </a:moveTo>
                <a:lnTo>
                  <a:pt x="4084058" y="5208974"/>
                </a:lnTo>
                <a:lnTo>
                  <a:pt x="7997372" y="1779972"/>
                </a:lnTo>
                <a:lnTo>
                  <a:pt x="7992544" y="1779972"/>
                </a:lnTo>
                <a:lnTo>
                  <a:pt x="7998537" y="1774720"/>
                </a:lnTo>
                <a:lnTo>
                  <a:pt x="5939861" y="0"/>
                </a:lnTo>
                <a:lnTo>
                  <a:pt x="3904342" y="1783603"/>
                </a:lnTo>
                <a:lnTo>
                  <a:pt x="3909171" y="1783603"/>
                </a:lnTo>
                <a:close/>
              </a:path>
            </a:pathLst>
          </a:custGeom>
          <a:gradFill>
            <a:gsLst>
              <a:gs pos="100000">
                <a:srgbClr val="1C90F0"/>
              </a:gs>
              <a:gs pos="21000">
                <a:srgbClr val="0D6FC2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0FBD6FC-42F0-49E7-BA81-AE9DFDE78338}"/>
              </a:ext>
            </a:extLst>
          </p:cNvPr>
          <p:cNvSpPr/>
          <p:nvPr/>
        </p:nvSpPr>
        <p:spPr>
          <a:xfrm>
            <a:off x="4546346" y="1809750"/>
            <a:ext cx="5855970" cy="5048250"/>
          </a:xfrm>
          <a:custGeom>
            <a:avLst/>
            <a:gdLst>
              <a:gd name="connsiteX0" fmla="*/ 3775867 w 5855970"/>
              <a:gd name="connsiteY0" fmla="*/ 1793193 h 5048250"/>
              <a:gd name="connsiteX1" fmla="*/ 5580886 w 5855970"/>
              <a:gd name="connsiteY1" fmla="*/ 3374824 h 5048250"/>
              <a:gd name="connsiteX2" fmla="*/ 3639711 w 5855970"/>
              <a:gd name="connsiteY2" fmla="*/ 5048250 h 5048250"/>
              <a:gd name="connsiteX3" fmla="*/ 0 w 5855970"/>
              <a:gd name="connsiteY3" fmla="*/ 5048250 h 5048250"/>
              <a:gd name="connsiteX4" fmla="*/ 5855970 w 5855970"/>
              <a:gd name="connsiteY4" fmla="*/ 0 h 5048250"/>
              <a:gd name="connsiteX5" fmla="*/ 5855970 w 5855970"/>
              <a:gd name="connsiteY5" fmla="*/ 33017 h 5048250"/>
              <a:gd name="connsiteX6" fmla="*/ 5836976 w 5855970"/>
              <a:gd name="connsiteY6" fmla="*/ 16374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5970" h="5048250">
                <a:moveTo>
                  <a:pt x="3775867" y="1793193"/>
                </a:moveTo>
                <a:lnTo>
                  <a:pt x="5580886" y="3374824"/>
                </a:lnTo>
                <a:lnTo>
                  <a:pt x="3639711" y="5048250"/>
                </a:lnTo>
                <a:lnTo>
                  <a:pt x="0" y="5048250"/>
                </a:lnTo>
                <a:close/>
                <a:moveTo>
                  <a:pt x="5855970" y="0"/>
                </a:moveTo>
                <a:lnTo>
                  <a:pt x="5855970" y="33017"/>
                </a:lnTo>
                <a:lnTo>
                  <a:pt x="5836976" y="16374"/>
                </a:lnTo>
                <a:close/>
              </a:path>
            </a:pathLst>
          </a:custGeom>
          <a:gradFill>
            <a:gsLst>
              <a:gs pos="0">
                <a:srgbClr val="37C8FB"/>
              </a:gs>
              <a:gs pos="85000">
                <a:srgbClr val="048ABB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575880-1549-42D3-9767-2F08B9C17218}"/>
              </a:ext>
            </a:extLst>
          </p:cNvPr>
          <p:cNvSpPr/>
          <p:nvPr/>
        </p:nvSpPr>
        <p:spPr>
          <a:xfrm>
            <a:off x="8186057" y="3404601"/>
            <a:ext cx="4005943" cy="345339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D72B6"/>
              </a:gs>
              <a:gs pos="85000">
                <a:srgbClr val="5D509C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E059D8-55E5-42E6-A9B7-A5E0D4ED199D}"/>
              </a:ext>
            </a:extLst>
          </p:cNvPr>
          <p:cNvSpPr/>
          <p:nvPr/>
        </p:nvSpPr>
        <p:spPr>
          <a:xfrm>
            <a:off x="1159719" y="1824769"/>
            <a:ext cx="5473689" cy="20313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Удобный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софт</a:t>
            </a:r>
            <a:endParaRPr lang="en-US" sz="6600" b="1" dirty="0">
              <a:solidFill>
                <a:schemeClr val="bg1"/>
              </a:solidFill>
              <a:latin typeface="Georgia" panose="02040502050405020303" pitchFamily="18" charset="0"/>
              <a:ea typeface="Segoe UI Black" panose="020B0A02040204020203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A166866-B090-4720-8758-F2F6F817AA08}"/>
              </a:ext>
            </a:extLst>
          </p:cNvPr>
          <p:cNvSpPr/>
          <p:nvPr/>
        </p:nvSpPr>
        <p:spPr>
          <a:xfrm>
            <a:off x="306766" y="206835"/>
            <a:ext cx="1188860" cy="474821"/>
          </a:xfrm>
          <a:prstGeom prst="roundRect">
            <a:avLst/>
          </a:prstGeom>
          <a:solidFill>
            <a:schemeClr val="bg1">
              <a:alpha val="76000"/>
            </a:schemeClr>
          </a:solidFill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2448-5514-4B3A-89CB-FABF85ED9E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07" y="259214"/>
            <a:ext cx="966631" cy="3726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17C128-E365-4EC6-B753-A3B4912BF69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8" b="-525"/>
          <a:stretch/>
        </p:blipFill>
        <p:spPr>
          <a:xfrm>
            <a:off x="1789684" y="5017871"/>
            <a:ext cx="4263783" cy="96443"/>
          </a:xfrm>
          <a:prstGeom prst="rect">
            <a:avLst/>
          </a:prstGeom>
        </p:spPr>
      </p:pic>
      <p:grpSp>
        <p:nvGrpSpPr>
          <p:cNvPr id="20" name="Google Shape;8150;p77">
            <a:extLst>
              <a:ext uri="{FF2B5EF4-FFF2-40B4-BE49-F238E27FC236}">
                <a16:creationId xmlns:a16="http://schemas.microsoft.com/office/drawing/2014/main" id="{0334EA0D-B013-4CE3-8399-C70CA0F57439}"/>
              </a:ext>
            </a:extLst>
          </p:cNvPr>
          <p:cNvGrpSpPr/>
          <p:nvPr/>
        </p:nvGrpSpPr>
        <p:grpSpPr>
          <a:xfrm>
            <a:off x="3578600" y="4552117"/>
            <a:ext cx="1022019" cy="1019175"/>
            <a:chOff x="1414990" y="2289671"/>
            <a:chExt cx="387073" cy="385996"/>
          </a:xfrm>
        </p:grpSpPr>
        <p:sp>
          <p:nvSpPr>
            <p:cNvPr id="21" name="Google Shape;8151;p77">
              <a:extLst>
                <a:ext uri="{FF2B5EF4-FFF2-40B4-BE49-F238E27FC236}">
                  <a16:creationId xmlns:a16="http://schemas.microsoft.com/office/drawing/2014/main" id="{94890F7E-D1CF-4A19-BD2F-9AC06290D1C9}"/>
                </a:ext>
              </a:extLst>
            </p:cNvPr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52;p77">
              <a:extLst>
                <a:ext uri="{FF2B5EF4-FFF2-40B4-BE49-F238E27FC236}">
                  <a16:creationId xmlns:a16="http://schemas.microsoft.com/office/drawing/2014/main" id="{1141A11C-35E3-498D-94B0-8B036DD4B633}"/>
                </a:ext>
              </a:extLst>
            </p:cNvPr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53;p77">
              <a:extLst>
                <a:ext uri="{FF2B5EF4-FFF2-40B4-BE49-F238E27FC236}">
                  <a16:creationId xmlns:a16="http://schemas.microsoft.com/office/drawing/2014/main" id="{16A7DAAA-E803-4194-A7A8-DEACB6948BE6}"/>
                </a:ext>
              </a:extLst>
            </p:cNvPr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54;p77">
              <a:extLst>
                <a:ext uri="{FF2B5EF4-FFF2-40B4-BE49-F238E27FC236}">
                  <a16:creationId xmlns:a16="http://schemas.microsoft.com/office/drawing/2014/main" id="{6BAB3FE7-76C9-4D66-B360-87FCBA169075}"/>
                </a:ext>
              </a:extLst>
            </p:cNvPr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55;p77">
              <a:extLst>
                <a:ext uri="{FF2B5EF4-FFF2-40B4-BE49-F238E27FC236}">
                  <a16:creationId xmlns:a16="http://schemas.microsoft.com/office/drawing/2014/main" id="{5D69CC90-79FC-4920-9836-41F3DDEF45B3}"/>
                </a:ext>
              </a:extLst>
            </p:cNvPr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56;p77">
              <a:extLst>
                <a:ext uri="{FF2B5EF4-FFF2-40B4-BE49-F238E27FC236}">
                  <a16:creationId xmlns:a16="http://schemas.microsoft.com/office/drawing/2014/main" id="{5A6B24B2-EFF9-4C37-932F-B2568B4C1902}"/>
                </a:ext>
              </a:extLst>
            </p:cNvPr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57;p77">
              <a:extLst>
                <a:ext uri="{FF2B5EF4-FFF2-40B4-BE49-F238E27FC236}">
                  <a16:creationId xmlns:a16="http://schemas.microsoft.com/office/drawing/2014/main" id="{7C358725-A7F3-4BBB-A8B9-AFFDA9F17BA3}"/>
                </a:ext>
              </a:extLst>
            </p:cNvPr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58;p77">
              <a:extLst>
                <a:ext uri="{FF2B5EF4-FFF2-40B4-BE49-F238E27FC236}">
                  <a16:creationId xmlns:a16="http://schemas.microsoft.com/office/drawing/2014/main" id="{E24AF2CE-4B89-47A9-896E-28339FA3D4E6}"/>
                </a:ext>
              </a:extLst>
            </p:cNvPr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59;p77">
              <a:extLst>
                <a:ext uri="{FF2B5EF4-FFF2-40B4-BE49-F238E27FC236}">
                  <a16:creationId xmlns:a16="http://schemas.microsoft.com/office/drawing/2014/main" id="{34E4AC9A-5791-4161-A9C0-3D7716060B0A}"/>
                </a:ext>
              </a:extLst>
            </p:cNvPr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60;p77">
              <a:extLst>
                <a:ext uri="{FF2B5EF4-FFF2-40B4-BE49-F238E27FC236}">
                  <a16:creationId xmlns:a16="http://schemas.microsoft.com/office/drawing/2014/main" id="{5EE8CEAD-8999-40B6-A6B7-8E2025649AAF}"/>
                </a:ext>
              </a:extLst>
            </p:cNvPr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61;p77">
              <a:extLst>
                <a:ext uri="{FF2B5EF4-FFF2-40B4-BE49-F238E27FC236}">
                  <a16:creationId xmlns:a16="http://schemas.microsoft.com/office/drawing/2014/main" id="{209E3C84-6F89-4053-ACB1-7AE21D77A234}"/>
                </a:ext>
              </a:extLst>
            </p:cNvPr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62;p77">
              <a:extLst>
                <a:ext uri="{FF2B5EF4-FFF2-40B4-BE49-F238E27FC236}">
                  <a16:creationId xmlns:a16="http://schemas.microsoft.com/office/drawing/2014/main" id="{A0532FA2-6F47-4A15-8860-57287E888443}"/>
                </a:ext>
              </a:extLst>
            </p:cNvPr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63;p77">
              <a:extLst>
                <a:ext uri="{FF2B5EF4-FFF2-40B4-BE49-F238E27FC236}">
                  <a16:creationId xmlns:a16="http://schemas.microsoft.com/office/drawing/2014/main" id="{8D734821-4CE6-4B29-96E9-4F2BA9886EEA}"/>
                </a:ext>
              </a:extLst>
            </p:cNvPr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64;p77">
              <a:extLst>
                <a:ext uri="{FF2B5EF4-FFF2-40B4-BE49-F238E27FC236}">
                  <a16:creationId xmlns:a16="http://schemas.microsoft.com/office/drawing/2014/main" id="{146A096F-B88A-42AD-B563-FFA00C61FF23}"/>
                </a:ext>
              </a:extLst>
            </p:cNvPr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65;p77">
              <a:extLst>
                <a:ext uri="{FF2B5EF4-FFF2-40B4-BE49-F238E27FC236}">
                  <a16:creationId xmlns:a16="http://schemas.microsoft.com/office/drawing/2014/main" id="{343E8547-2224-4438-8C25-9E40DF6921C7}"/>
                </a:ext>
              </a:extLst>
            </p:cNvPr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66;p77">
              <a:extLst>
                <a:ext uri="{FF2B5EF4-FFF2-40B4-BE49-F238E27FC236}">
                  <a16:creationId xmlns:a16="http://schemas.microsoft.com/office/drawing/2014/main" id="{37B185FF-AD7D-4BC4-9483-1EE94484B9DD}"/>
                </a:ext>
              </a:extLst>
            </p:cNvPr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67;p77">
              <a:extLst>
                <a:ext uri="{FF2B5EF4-FFF2-40B4-BE49-F238E27FC236}">
                  <a16:creationId xmlns:a16="http://schemas.microsoft.com/office/drawing/2014/main" id="{45EBFD1F-D4CD-44C8-BDF0-07D5880E6325}"/>
                </a:ext>
              </a:extLst>
            </p:cNvPr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68;p77">
              <a:extLst>
                <a:ext uri="{FF2B5EF4-FFF2-40B4-BE49-F238E27FC236}">
                  <a16:creationId xmlns:a16="http://schemas.microsoft.com/office/drawing/2014/main" id="{9C99E586-5D98-4A8B-A500-CCA777E49C90}"/>
                </a:ext>
              </a:extLst>
            </p:cNvPr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088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2155278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215527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7"/>
            <a:ext cx="12191998" cy="2177143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Автоматизация внутренних бизнес-процессов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C5AC79-BDE0-40FD-8BE6-1C1AFB45FE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328" y="1473646"/>
            <a:ext cx="11287432" cy="484167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43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BF0CC5-7860-436B-823E-036C752B2AB5}"/>
              </a:ext>
            </a:extLst>
          </p:cNvPr>
          <p:cNvSpPr/>
          <p:nvPr/>
        </p:nvSpPr>
        <p:spPr>
          <a:xfrm>
            <a:off x="240371" y="1803497"/>
            <a:ext cx="3619191" cy="413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Продуманный функционал для автоматизации оптовых продаж</a:t>
            </a:r>
          </a:p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Полный процесс покупки</a:t>
            </a:r>
          </a:p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Учет остатков</a:t>
            </a:r>
          </a:p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Гибкая настройка характеристик товаров</a:t>
            </a:r>
          </a:p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Индивидуальные настраиваемые скидки</a:t>
            </a:r>
          </a:p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Интеграция с 1С (приоритет у портала)</a:t>
            </a:r>
          </a:p>
          <a:p>
            <a:pPr marL="342900" indent="-342900">
              <a:lnSpc>
                <a:spcPct val="110000"/>
              </a:lnSpc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Модуль аналитики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AA9315D-5A1B-4F5E-A86A-88AF4F3D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" name="Picture 6" descr="Text&#10;&#10;Description automatically generated">
            <a:extLst>
              <a:ext uri="{FF2B5EF4-FFF2-40B4-BE49-F238E27FC236}">
                <a16:creationId xmlns:a16="http://schemas.microsoft.com/office/drawing/2014/main" id="{76852B3E-D6FD-4530-9D23-A0C3FD4564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1572541"/>
          </a:xfrm>
          <a:prstGeom prst="rect">
            <a:avLst/>
          </a:prstGeom>
        </p:spPr>
      </p:pic>
      <p:pic>
        <p:nvPicPr>
          <p:cNvPr id="38" name="Picture 6" descr="Text&#10;&#10;Description automatically generated">
            <a:extLst>
              <a:ext uri="{FF2B5EF4-FFF2-40B4-BE49-F238E27FC236}">
                <a16:creationId xmlns:a16="http://schemas.microsoft.com/office/drawing/2014/main" id="{633198C3-AC46-4562-B442-CC5331D46C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1586968"/>
          </a:xfrm>
          <a:prstGeom prst="rect">
            <a:avLst/>
          </a:prstGeom>
        </p:spPr>
      </p:pic>
      <p:sp>
        <p:nvSpPr>
          <p:cNvPr id="39" name="Rectangle 18">
            <a:extLst>
              <a:ext uri="{FF2B5EF4-FFF2-40B4-BE49-F238E27FC236}">
                <a16:creationId xmlns:a16="http://schemas.microsoft.com/office/drawing/2014/main" id="{5BF5B7C1-2A77-4D8F-8288-1CB722D4A256}"/>
              </a:ext>
            </a:extLst>
          </p:cNvPr>
          <p:cNvSpPr/>
          <p:nvPr/>
        </p:nvSpPr>
        <p:spPr>
          <a:xfrm>
            <a:off x="-2502" y="9428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85AA89F-8C45-42C3-A5C8-7167D7A560A5}"/>
              </a:ext>
            </a:extLst>
          </p:cNvPr>
          <p:cNvSpPr txBox="1">
            <a:spLocks/>
          </p:cNvSpPr>
          <p:nvPr/>
        </p:nvSpPr>
        <p:spPr>
          <a:xfrm>
            <a:off x="714375" y="517525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B2B</a:t>
            </a:r>
            <a:r>
              <a:rPr lang="ru-RU" sz="3200" dirty="0">
                <a:solidFill>
                  <a:schemeClr val="bg1"/>
                </a:solidFill>
              </a:rPr>
              <a:t> система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5DF632-A032-482B-85A6-816E441F2A9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373" y="1697308"/>
            <a:ext cx="7921450" cy="4272313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5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2155278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215527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7"/>
            <a:ext cx="12191998" cy="2177143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Аналитическая система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84BEEA-9336-429A-BF2C-ED50685194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12" y="1345806"/>
            <a:ext cx="11771227" cy="32004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2318446-06F4-46A7-B93A-206431F8F814}"/>
              </a:ext>
            </a:extLst>
          </p:cNvPr>
          <p:cNvSpPr/>
          <p:nvPr/>
        </p:nvSpPr>
        <p:spPr>
          <a:xfrm>
            <a:off x="-114023" y="4658340"/>
            <a:ext cx="12396186" cy="52640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Гибкая настройка форм для предоставления данных:</a:t>
            </a: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Периодичность предоставления</a:t>
            </a: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Автоматическая загрузка</a:t>
            </a: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Контроль вводимых значений</a:t>
            </a: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документов</a:t>
            </a: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Формирование и рассылка отчетов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SzPct val="100000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информации:</a:t>
            </a:r>
          </a:p>
          <a:p>
            <a:pPr marL="1371600" lvl="2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полученных данных</a:t>
            </a:r>
          </a:p>
          <a:p>
            <a:pPr marL="1371600" lvl="2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показателей по произвольной формуле</a:t>
            </a:r>
          </a:p>
          <a:p>
            <a:pPr marL="1371600" lvl="2" indent="-457200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данных на карте</a:t>
            </a: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Статистика</a:t>
            </a: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НСИ</a:t>
            </a:r>
          </a:p>
          <a:p>
            <a:pPr marL="914400" lvl="1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0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1572541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158696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think-cell Slide" r:id="rId8" imgW="383" imgH="384" progId="TCLayout.ActiveDocument.1">
                  <p:embed/>
                </p:oleObj>
              </mc:Choice>
              <mc:Fallback>
                <p:oleObj name="think-cell Slide" r:id="rId8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8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Подсистема обмена событиями единого центра хранения данных (ранее ЕЦХД, сейчас «Безопасный Город» ДИТ Москвы)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2E16C971-6BEE-490E-8E8D-5E435485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104" y="1749577"/>
            <a:ext cx="7982100" cy="385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356D4AC-5105-47F0-B112-EF4E15779912}"/>
              </a:ext>
            </a:extLst>
          </p:cNvPr>
          <p:cNvSpPr/>
          <p:nvPr/>
        </p:nvSpPr>
        <p:spPr>
          <a:xfrm>
            <a:off x="144796" y="1931575"/>
            <a:ext cx="3678985" cy="392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Сбор, обработка, хранение событий, поступающих от внешних систем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Обеспечение информационного взаимодействия между поставщиками событий и пользователями ЕЦХД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Повышение эффективности использования средств видеонаблюдения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/>
              <a:t>Оперативное оповещение пользователей ЕЦХД о событиях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18A3F0-DB7B-4F44-8F95-BBF081F9A0F5}"/>
              </a:ext>
            </a:extLst>
          </p:cNvPr>
          <p:cNvSpPr txBox="1"/>
          <p:nvPr/>
        </p:nvSpPr>
        <p:spPr>
          <a:xfrm>
            <a:off x="3972911" y="5613305"/>
            <a:ext cx="833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Изначально в качестве "дирижера" выступал </a:t>
            </a:r>
            <a:r>
              <a:rPr lang="ru-RU" sz="1600" dirty="0" err="1"/>
              <a:t>Microsoft</a:t>
            </a:r>
            <a:r>
              <a:rPr lang="ru-RU" sz="1600" dirty="0"/>
              <a:t> </a:t>
            </a:r>
            <a:r>
              <a:rPr lang="ru-RU" sz="1600" dirty="0" err="1"/>
              <a:t>BizTalk</a:t>
            </a:r>
            <a:r>
              <a:rPr lang="ru-RU" sz="1600" dirty="0"/>
              <a:t> </a:t>
            </a:r>
            <a:r>
              <a:rPr lang="en-US" sz="1600" dirty="0"/>
              <a:t>Server</a:t>
            </a:r>
            <a:r>
              <a:rPr lang="ru-RU" sz="1600" dirty="0"/>
              <a:t>, который был впоследствии заменен на собственную разработку, т.к. не показал выдающихся результатов ни в производительности, ни в удобстве эксплуатации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691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1572541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158696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think-cell Slide" r:id="rId8" imgW="383" imgH="384" progId="TCLayout.ActiveDocument.1">
                  <p:embed/>
                </p:oleObj>
              </mc:Choice>
              <mc:Fallback>
                <p:oleObj name="think-cell Slide" r:id="rId8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8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Система учета коммунальных ресурсов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103AA00-3588-4421-A372-EC5CF136512A}"/>
              </a:ext>
            </a:extLst>
          </p:cNvPr>
          <p:cNvSpPr/>
          <p:nvPr/>
        </p:nvSpPr>
        <p:spPr>
          <a:xfrm>
            <a:off x="126622" y="1253386"/>
            <a:ext cx="11929909" cy="1790561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/>
              <a:t>Автоматическое считывание и получение показаний приборов к установленному сроку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/>
              <a:t>Сбор, обработка, хранение событий, поступающих от внешних систем</a:t>
            </a:r>
          </a:p>
          <a:p>
            <a:pPr marL="285750" indent="-285750"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/>
              <a:t>Исключение человеческого фактора при сборе показаний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FD8981D-B79B-4268-966D-BF30A95F84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75" y="3097319"/>
            <a:ext cx="6817355" cy="28358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F8AE4C-1AE0-461F-A7B6-033A62D874CA}"/>
              </a:ext>
            </a:extLst>
          </p:cNvPr>
          <p:cNvSpPr/>
          <p:nvPr/>
        </p:nvSpPr>
        <p:spPr>
          <a:xfrm>
            <a:off x="7351747" y="1362186"/>
            <a:ext cx="4585506" cy="447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dk1"/>
                </a:solidFill>
              </a:rPr>
              <a:t>Учет разных видов ресурсов в одной системе</a:t>
            </a:r>
            <a:endParaRPr lang="en-US" sz="1700" dirty="0">
              <a:solidFill>
                <a:schemeClr val="dk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dk1"/>
                </a:solidFill>
              </a:rPr>
              <a:t>Возможность доступа к данным из любого места</a:t>
            </a: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dk1"/>
                </a:solidFill>
              </a:rPr>
              <a:t>Возможность выгрузки показаний в сторонние системы (ЕИРЦ, УК, РСО) для их последующей обработки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dk1"/>
                </a:solidFill>
              </a:rPr>
              <a:t>Получение отчетов о потреблении, используя оптимальный способ доставки данных (e-</a:t>
            </a:r>
            <a:r>
              <a:rPr lang="ru-RU" sz="1700" dirty="0" err="1">
                <a:solidFill>
                  <a:schemeClr val="dk1"/>
                </a:solidFill>
              </a:rPr>
              <a:t>mail</a:t>
            </a:r>
            <a:r>
              <a:rPr lang="ru-RU" sz="1700" dirty="0">
                <a:solidFill>
                  <a:schemeClr val="dk1"/>
                </a:solidFill>
              </a:rPr>
              <a:t>, </a:t>
            </a:r>
            <a:r>
              <a:rPr lang="ru-RU" sz="1700" dirty="0" err="1">
                <a:solidFill>
                  <a:schemeClr val="dk1"/>
                </a:solidFill>
              </a:rPr>
              <a:t>sms</a:t>
            </a:r>
            <a:r>
              <a:rPr lang="ru-RU" sz="1700" dirty="0">
                <a:solidFill>
                  <a:schemeClr val="dk1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dk1"/>
                </a:solidFill>
              </a:rPr>
              <a:t>Режим работы 24х7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dk1"/>
                </a:solidFill>
              </a:rPr>
              <a:t>Возможность онлайн оплаты для физических лиц</a:t>
            </a:r>
            <a:endParaRPr lang="en-US" sz="17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1572541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158696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think-cell Slide" r:id="rId8" imgW="383" imgH="384" progId="TCLayout.ActiveDocument.1">
                  <p:embed/>
                </p:oleObj>
              </mc:Choice>
              <mc:Fallback>
                <p:oleObj name="think-cell Slide" r:id="rId8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8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СОПКА – система обнаружения, предупреждения и ликвидации последствий компьютерных атак 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pic>
        <p:nvPicPr>
          <p:cNvPr id="33" name="Picture 5">
            <a:extLst>
              <a:ext uri="{FF2B5EF4-FFF2-40B4-BE49-F238E27FC236}">
                <a16:creationId xmlns:a16="http://schemas.microsoft.com/office/drawing/2014/main" id="{C465C59C-3C9D-4A79-A23B-E262CBC6A77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58" y="1469092"/>
            <a:ext cx="4820687" cy="237418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13F6E4B1-21C2-470C-924A-0E979B42AC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58" y="3971587"/>
            <a:ext cx="4820687" cy="235346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21C6AE1-3F41-422C-B0A4-FA9E57DEA31A}"/>
              </a:ext>
            </a:extLst>
          </p:cNvPr>
          <p:cNvSpPr txBox="1"/>
          <p:nvPr/>
        </p:nvSpPr>
        <p:spPr>
          <a:xfrm>
            <a:off x="7307242" y="3486333"/>
            <a:ext cx="19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Объекты на карте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AE7661-70D3-4889-9E97-B2D0FAC71498}"/>
              </a:ext>
            </a:extLst>
          </p:cNvPr>
          <p:cNvSpPr txBox="1"/>
          <p:nvPr/>
        </p:nvSpPr>
        <p:spPr>
          <a:xfrm>
            <a:off x="9632547" y="6017277"/>
            <a:ext cx="19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Инциденты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2D3878F-5F1D-4CF4-81A2-FE3AAE67AF31}"/>
              </a:ext>
            </a:extLst>
          </p:cNvPr>
          <p:cNvSpPr>
            <a:spLocks noGrp="1"/>
          </p:cNvSpPr>
          <p:nvPr/>
        </p:nvSpPr>
        <p:spPr>
          <a:xfrm>
            <a:off x="171144" y="1899446"/>
            <a:ext cx="6530330" cy="46588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801"/>
              </a:buClr>
              <a:buSzPct val="100000"/>
              <a:buFont typeface="Wingdings" panose="05000000000000000000" pitchFamily="2" charset="2"/>
              <a:buChar char="ü"/>
              <a:defRPr lang="en-US" sz="22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3400" indent="-16986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9801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7075" indent="-3429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9801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85248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9801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350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9801"/>
              </a:buClr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Инвентаризация оборудования на объектах КИИ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Выявление уязвимостей информационных систем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Регистрация инцидентов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Обмен сообщениями и координация действий пользователей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Взаимодействие с НКЦКИ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Создание и ведение базы знаний</a:t>
            </a:r>
            <a:endParaRPr lang="en-US" sz="18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1800" dirty="0"/>
              <a:t>Интеграция с внешними источниками - CMDB/системой учета основных средств/сборщиками логов/анализаторами уязвимостей </a:t>
            </a:r>
          </a:p>
        </p:txBody>
      </p:sp>
    </p:spTree>
    <p:extLst>
      <p:ext uri="{BB962C8B-B14F-4D97-AF65-F5344CB8AC3E}">
        <p14:creationId xmlns:p14="http://schemas.microsoft.com/office/powerpoint/2010/main" val="238910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: Rounded Corners 10">
            <a:extLst>
              <a:ext uri="{FF2B5EF4-FFF2-40B4-BE49-F238E27FC236}">
                <a16:creationId xmlns:a16="http://schemas.microsoft.com/office/drawing/2014/main" id="{98EE6255-2662-41E1-A738-AD8D741FC06C}"/>
              </a:ext>
            </a:extLst>
          </p:cNvPr>
          <p:cNvSpPr/>
          <p:nvPr/>
        </p:nvSpPr>
        <p:spPr>
          <a:xfrm>
            <a:off x="2214727" y="2738674"/>
            <a:ext cx="1513651" cy="14313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1572541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158696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think-cell Slide" r:id="rId8" imgW="383" imgH="384" progId="TCLayout.ActiveDocument.1">
                  <p:embed/>
                </p:oleObj>
              </mc:Choice>
              <mc:Fallback>
                <p:oleObj name="think-cell Slide" r:id="rId8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8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Банковский сектор</a:t>
            </a:r>
          </a:p>
        </p:txBody>
      </p: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2400068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19322" y="3217413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90788" y="2929811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668459" y="513369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sp>
        <p:nvSpPr>
          <p:cNvPr id="35" name="Rectangle: Rounded Corners 10">
            <a:extLst>
              <a:ext uri="{FF2B5EF4-FFF2-40B4-BE49-F238E27FC236}">
                <a16:creationId xmlns:a16="http://schemas.microsoft.com/office/drawing/2014/main" id="{D956B0FF-9465-4B59-A5AC-DFFD8E970C80}"/>
              </a:ext>
            </a:extLst>
          </p:cNvPr>
          <p:cNvSpPr/>
          <p:nvPr/>
        </p:nvSpPr>
        <p:spPr>
          <a:xfrm>
            <a:off x="570851" y="2730738"/>
            <a:ext cx="1513651" cy="14313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40" name="Rectangle: Rounded Corners 12">
            <a:extLst>
              <a:ext uri="{FF2B5EF4-FFF2-40B4-BE49-F238E27FC236}">
                <a16:creationId xmlns:a16="http://schemas.microsoft.com/office/drawing/2014/main" id="{F9F1D86D-8714-4905-9E02-509AF4F6846C}"/>
              </a:ext>
            </a:extLst>
          </p:cNvPr>
          <p:cNvSpPr/>
          <p:nvPr/>
        </p:nvSpPr>
        <p:spPr>
          <a:xfrm>
            <a:off x="3848669" y="2741806"/>
            <a:ext cx="1703618" cy="14282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41" name="Rectangle: Rounded Corners 13">
            <a:extLst>
              <a:ext uri="{FF2B5EF4-FFF2-40B4-BE49-F238E27FC236}">
                <a16:creationId xmlns:a16="http://schemas.microsoft.com/office/drawing/2014/main" id="{7868DC0D-B072-4656-B0C7-288957384CD3}"/>
              </a:ext>
            </a:extLst>
          </p:cNvPr>
          <p:cNvSpPr/>
          <p:nvPr/>
        </p:nvSpPr>
        <p:spPr>
          <a:xfrm>
            <a:off x="5664438" y="2730737"/>
            <a:ext cx="1687592" cy="142823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42" name="Rectangle: Rounded Corners 14">
            <a:extLst>
              <a:ext uri="{FF2B5EF4-FFF2-40B4-BE49-F238E27FC236}">
                <a16:creationId xmlns:a16="http://schemas.microsoft.com/office/drawing/2014/main" id="{F099E848-7BD2-420F-ABA8-4143EE4926FC}"/>
              </a:ext>
            </a:extLst>
          </p:cNvPr>
          <p:cNvSpPr/>
          <p:nvPr/>
        </p:nvSpPr>
        <p:spPr>
          <a:xfrm>
            <a:off x="7469264" y="2722569"/>
            <a:ext cx="1569090" cy="14364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id="{94568DFD-18C5-4EB1-9044-A8E7F5D4B255}"/>
              </a:ext>
            </a:extLst>
          </p:cNvPr>
          <p:cNvSpPr/>
          <p:nvPr/>
        </p:nvSpPr>
        <p:spPr>
          <a:xfrm>
            <a:off x="953619" y="2371254"/>
            <a:ext cx="718966" cy="718966"/>
          </a:xfrm>
          <a:prstGeom prst="ellipse">
            <a:avLst/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44" name="Rectangle: Rounded Corners 16">
            <a:extLst>
              <a:ext uri="{FF2B5EF4-FFF2-40B4-BE49-F238E27FC236}">
                <a16:creationId xmlns:a16="http://schemas.microsoft.com/office/drawing/2014/main" id="{6A94AD83-4988-4E81-8F14-CC90373F1C5D}"/>
              </a:ext>
            </a:extLst>
          </p:cNvPr>
          <p:cNvSpPr/>
          <p:nvPr/>
        </p:nvSpPr>
        <p:spPr>
          <a:xfrm>
            <a:off x="476249" y="1718933"/>
            <a:ext cx="11239495" cy="5226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Технологические подсистемы</a:t>
            </a:r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1810401D-9202-478D-AA6C-DCCFDB834F45}"/>
              </a:ext>
            </a:extLst>
          </p:cNvPr>
          <p:cNvSpPr/>
          <p:nvPr/>
        </p:nvSpPr>
        <p:spPr>
          <a:xfrm>
            <a:off x="2579634" y="2358158"/>
            <a:ext cx="718966" cy="718966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7FB6D120-782E-44F4-BA0B-7087CA5ADCE8}"/>
              </a:ext>
            </a:extLst>
          </p:cNvPr>
          <p:cNvSpPr/>
          <p:nvPr/>
        </p:nvSpPr>
        <p:spPr>
          <a:xfrm>
            <a:off x="4359276" y="2297436"/>
            <a:ext cx="718966" cy="718966"/>
          </a:xfrm>
          <a:prstGeom prst="ellipse">
            <a:avLst/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47" name="Oval 19">
            <a:extLst>
              <a:ext uri="{FF2B5EF4-FFF2-40B4-BE49-F238E27FC236}">
                <a16:creationId xmlns:a16="http://schemas.microsoft.com/office/drawing/2014/main" id="{9C4559D1-4B53-4359-A127-49FEF73D97B4}"/>
              </a:ext>
            </a:extLst>
          </p:cNvPr>
          <p:cNvSpPr/>
          <p:nvPr/>
        </p:nvSpPr>
        <p:spPr>
          <a:xfrm>
            <a:off x="6141269" y="2328799"/>
            <a:ext cx="718966" cy="718966"/>
          </a:xfrm>
          <a:prstGeom prst="ellipse">
            <a:avLst/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48" name="Oval 20">
            <a:extLst>
              <a:ext uri="{FF2B5EF4-FFF2-40B4-BE49-F238E27FC236}">
                <a16:creationId xmlns:a16="http://schemas.microsoft.com/office/drawing/2014/main" id="{49838A5D-44D1-4B3A-B277-546DB8A54C9E}"/>
              </a:ext>
            </a:extLst>
          </p:cNvPr>
          <p:cNvSpPr/>
          <p:nvPr/>
        </p:nvSpPr>
        <p:spPr>
          <a:xfrm>
            <a:off x="7911723" y="2329361"/>
            <a:ext cx="718966" cy="718966"/>
          </a:xfrm>
          <a:prstGeom prst="ellipse">
            <a:avLst/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76D69B7-8883-428A-A9E8-3C6CC0B308BC}"/>
              </a:ext>
            </a:extLst>
          </p:cNvPr>
          <p:cNvSpPr txBox="1">
            <a:spLocks/>
          </p:cNvSpPr>
          <p:nvPr/>
        </p:nvSpPr>
        <p:spPr>
          <a:xfrm>
            <a:off x="567623" y="3140515"/>
            <a:ext cx="1494324" cy="10295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Хранилище </a:t>
            </a:r>
            <a:r>
              <a:rPr lang="en-US" sz="1600" b="1" dirty="0">
                <a:solidFill>
                  <a:schemeClr val="tx1"/>
                </a:solidFill>
              </a:rPr>
              <a:t>MSSQL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587504E-C168-41C0-8659-C6AC4E9CCBD6}"/>
              </a:ext>
            </a:extLst>
          </p:cNvPr>
          <p:cNvSpPr txBox="1">
            <a:spLocks/>
          </p:cNvSpPr>
          <p:nvPr/>
        </p:nvSpPr>
        <p:spPr>
          <a:xfrm>
            <a:off x="2189258" y="3160720"/>
            <a:ext cx="1535117" cy="9789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ETL = SAP </a:t>
            </a:r>
            <a:r>
              <a:rPr lang="en-US" sz="1600" b="1" dirty="0" err="1">
                <a:solidFill>
                  <a:schemeClr val="tx1"/>
                </a:solidFill>
              </a:rPr>
              <a:t>DataIntegrator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3690527-CADD-424C-AFF5-842CD3FE6C6E}"/>
              </a:ext>
            </a:extLst>
          </p:cNvPr>
          <p:cNvSpPr txBox="1">
            <a:spLocks/>
          </p:cNvSpPr>
          <p:nvPr/>
        </p:nvSpPr>
        <p:spPr>
          <a:xfrm>
            <a:off x="3806053" y="3155339"/>
            <a:ext cx="1708946" cy="100363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Отчетность = </a:t>
            </a:r>
            <a:r>
              <a:rPr lang="en-US" sz="1600" b="1" dirty="0">
                <a:solidFill>
                  <a:schemeClr val="tx1"/>
                </a:solidFill>
              </a:rPr>
              <a:t>SAP BusinessObjects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89DB598-6349-4282-85E5-C61147A7EC54}"/>
              </a:ext>
            </a:extLst>
          </p:cNvPr>
          <p:cNvSpPr txBox="1">
            <a:spLocks/>
          </p:cNvSpPr>
          <p:nvPr/>
        </p:nvSpPr>
        <p:spPr>
          <a:xfrm>
            <a:off x="5668465" y="3217413"/>
            <a:ext cx="1683565" cy="9222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Сервер задач (собственной разработки)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982152B0-D007-4613-90C9-0271AF964D8C}"/>
              </a:ext>
            </a:extLst>
          </p:cNvPr>
          <p:cNvSpPr txBox="1">
            <a:spLocks/>
          </p:cNvSpPr>
          <p:nvPr/>
        </p:nvSpPr>
        <p:spPr>
          <a:xfrm>
            <a:off x="7448303" y="3077124"/>
            <a:ext cx="1590051" cy="108184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Расчет показателей (собственной разработки)</a:t>
            </a:r>
          </a:p>
        </p:txBody>
      </p:sp>
      <p:grpSp>
        <p:nvGrpSpPr>
          <p:cNvPr id="59" name="Group 33">
            <a:extLst>
              <a:ext uri="{FF2B5EF4-FFF2-40B4-BE49-F238E27FC236}">
                <a16:creationId xmlns:a16="http://schemas.microsoft.com/office/drawing/2014/main" id="{8E3184BC-987A-4FB6-A8A3-56515177C199}"/>
              </a:ext>
            </a:extLst>
          </p:cNvPr>
          <p:cNvGrpSpPr/>
          <p:nvPr/>
        </p:nvGrpSpPr>
        <p:grpSpPr>
          <a:xfrm>
            <a:off x="2749469" y="2536665"/>
            <a:ext cx="360363" cy="361951"/>
            <a:chOff x="7718425" y="3248025"/>
            <a:chExt cx="360363" cy="361951"/>
          </a:xfrm>
          <a:solidFill>
            <a:schemeClr val="bg1"/>
          </a:solidFill>
        </p:grpSpPr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39D96260-93BA-4EE0-94CF-A3335C63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3248025"/>
              <a:ext cx="360363" cy="331788"/>
            </a:xfrm>
            <a:custGeom>
              <a:avLst/>
              <a:gdLst>
                <a:gd name="T0" fmla="*/ 20 w 96"/>
                <a:gd name="T1" fmla="*/ 88 h 88"/>
                <a:gd name="T2" fmla="*/ 8 w 96"/>
                <a:gd name="T3" fmla="*/ 75 h 88"/>
                <a:gd name="T4" fmla="*/ 17 w 96"/>
                <a:gd name="T5" fmla="*/ 65 h 88"/>
                <a:gd name="T6" fmla="*/ 2 w 96"/>
                <a:gd name="T7" fmla="*/ 56 h 88"/>
                <a:gd name="T8" fmla="*/ 0 w 96"/>
                <a:gd name="T9" fmla="*/ 42 h 88"/>
                <a:gd name="T10" fmla="*/ 13 w 96"/>
                <a:gd name="T11" fmla="*/ 40 h 88"/>
                <a:gd name="T12" fmla="*/ 8 w 96"/>
                <a:gd name="T13" fmla="*/ 23 h 88"/>
                <a:gd name="T14" fmla="*/ 8 w 96"/>
                <a:gd name="T15" fmla="*/ 20 h 88"/>
                <a:gd name="T16" fmla="*/ 23 w 96"/>
                <a:gd name="T17" fmla="*/ 8 h 88"/>
                <a:gd name="T18" fmla="*/ 40 w 96"/>
                <a:gd name="T19" fmla="*/ 13 h 88"/>
                <a:gd name="T20" fmla="*/ 42 w 96"/>
                <a:gd name="T21" fmla="*/ 0 h 88"/>
                <a:gd name="T22" fmla="*/ 56 w 96"/>
                <a:gd name="T23" fmla="*/ 2 h 88"/>
                <a:gd name="T24" fmla="*/ 65 w 96"/>
                <a:gd name="T25" fmla="*/ 17 h 88"/>
                <a:gd name="T26" fmla="*/ 76 w 96"/>
                <a:gd name="T27" fmla="*/ 8 h 88"/>
                <a:gd name="T28" fmla="*/ 88 w 96"/>
                <a:gd name="T29" fmla="*/ 21 h 88"/>
                <a:gd name="T30" fmla="*/ 79 w 96"/>
                <a:gd name="T31" fmla="*/ 31 h 88"/>
                <a:gd name="T32" fmla="*/ 94 w 96"/>
                <a:gd name="T33" fmla="*/ 40 h 88"/>
                <a:gd name="T34" fmla="*/ 96 w 96"/>
                <a:gd name="T35" fmla="*/ 54 h 88"/>
                <a:gd name="T36" fmla="*/ 83 w 96"/>
                <a:gd name="T37" fmla="*/ 56 h 88"/>
                <a:gd name="T38" fmla="*/ 88 w 96"/>
                <a:gd name="T39" fmla="*/ 73 h 88"/>
                <a:gd name="T40" fmla="*/ 76 w 96"/>
                <a:gd name="T41" fmla="*/ 88 h 88"/>
                <a:gd name="T42" fmla="*/ 64 w 96"/>
                <a:gd name="T43" fmla="*/ 78 h 88"/>
                <a:gd name="T44" fmla="*/ 67 w 96"/>
                <a:gd name="T45" fmla="*/ 76 h 88"/>
                <a:gd name="T46" fmla="*/ 83 w 96"/>
                <a:gd name="T47" fmla="*/ 75 h 88"/>
                <a:gd name="T48" fmla="*/ 75 w 96"/>
                <a:gd name="T49" fmla="*/ 65 h 88"/>
                <a:gd name="T50" fmla="*/ 81 w 96"/>
                <a:gd name="T51" fmla="*/ 52 h 88"/>
                <a:gd name="T52" fmla="*/ 92 w 96"/>
                <a:gd name="T53" fmla="*/ 44 h 88"/>
                <a:gd name="T54" fmla="*/ 79 w 96"/>
                <a:gd name="T55" fmla="*/ 42 h 88"/>
                <a:gd name="T56" fmla="*/ 76 w 96"/>
                <a:gd name="T57" fmla="*/ 29 h 88"/>
                <a:gd name="T58" fmla="*/ 75 w 96"/>
                <a:gd name="T59" fmla="*/ 13 h 88"/>
                <a:gd name="T60" fmla="*/ 65 w 96"/>
                <a:gd name="T61" fmla="*/ 21 h 88"/>
                <a:gd name="T62" fmla="*/ 52 w 96"/>
                <a:gd name="T63" fmla="*/ 15 h 88"/>
                <a:gd name="T64" fmla="*/ 44 w 96"/>
                <a:gd name="T65" fmla="*/ 4 h 88"/>
                <a:gd name="T66" fmla="*/ 42 w 96"/>
                <a:gd name="T67" fmla="*/ 17 h 88"/>
                <a:gd name="T68" fmla="*/ 29 w 96"/>
                <a:gd name="T69" fmla="*/ 20 h 88"/>
                <a:gd name="T70" fmla="*/ 13 w 96"/>
                <a:gd name="T71" fmla="*/ 21 h 88"/>
                <a:gd name="T72" fmla="*/ 21 w 96"/>
                <a:gd name="T73" fmla="*/ 31 h 88"/>
                <a:gd name="T74" fmla="*/ 15 w 96"/>
                <a:gd name="T75" fmla="*/ 44 h 88"/>
                <a:gd name="T76" fmla="*/ 4 w 96"/>
                <a:gd name="T77" fmla="*/ 52 h 88"/>
                <a:gd name="T78" fmla="*/ 17 w 96"/>
                <a:gd name="T79" fmla="*/ 54 h 88"/>
                <a:gd name="T80" fmla="*/ 20 w 96"/>
                <a:gd name="T81" fmla="*/ 67 h 88"/>
                <a:gd name="T82" fmla="*/ 21 w 96"/>
                <a:gd name="T83" fmla="*/ 83 h 88"/>
                <a:gd name="T84" fmla="*/ 32 w 96"/>
                <a:gd name="T85" fmla="*/ 76 h 88"/>
                <a:gd name="T86" fmla="*/ 23 w 96"/>
                <a:gd name="T8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8">
                  <a:moveTo>
                    <a:pt x="21" y="88"/>
                  </a:moveTo>
                  <a:cubicBezTo>
                    <a:pt x="21" y="88"/>
                    <a:pt x="20" y="88"/>
                    <a:pt x="20" y="8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5"/>
                    <a:pt x="8" y="75"/>
                  </a:cubicBezTo>
                  <a:cubicBezTo>
                    <a:pt x="8" y="74"/>
                    <a:pt x="8" y="74"/>
                    <a:pt x="8" y="7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3"/>
                    <a:pt x="14" y="59"/>
                    <a:pt x="13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5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1" y="40"/>
                    <a:pt x="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37"/>
                    <a:pt x="15" y="33"/>
                    <a:pt x="17" y="3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2" y="8"/>
                    <a:pt x="23" y="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5"/>
                    <a:pt x="37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4"/>
                    <a:pt x="63" y="15"/>
                    <a:pt x="65" y="1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88" y="22"/>
                    <a:pt x="88" y="22"/>
                    <a:pt x="88" y="23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3"/>
                    <a:pt x="82" y="37"/>
                    <a:pt x="8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6" y="41"/>
                    <a:pt x="96" y="42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9"/>
                    <a:pt x="81" y="63"/>
                    <a:pt x="79" y="6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4"/>
                    <a:pt x="88" y="76"/>
                    <a:pt x="88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4" y="88"/>
                    <a:pt x="73" y="8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6"/>
                    <a:pt x="64" y="76"/>
                  </a:cubicBezTo>
                  <a:cubicBezTo>
                    <a:pt x="65" y="75"/>
                    <a:pt x="66" y="75"/>
                    <a:pt x="67" y="76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7" y="62"/>
                    <a:pt x="79" y="56"/>
                    <a:pt x="79" y="54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4"/>
                    <a:pt x="79" y="43"/>
                    <a:pt x="79" y="42"/>
                  </a:cubicBezTo>
                  <a:cubicBezTo>
                    <a:pt x="79" y="40"/>
                    <a:pt x="77" y="34"/>
                    <a:pt x="75" y="31"/>
                  </a:cubicBezTo>
                  <a:cubicBezTo>
                    <a:pt x="75" y="31"/>
                    <a:pt x="75" y="30"/>
                    <a:pt x="76" y="29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2" y="19"/>
                    <a:pt x="57" y="18"/>
                    <a:pt x="54" y="17"/>
                  </a:cubicBezTo>
                  <a:cubicBezTo>
                    <a:pt x="53" y="17"/>
                    <a:pt x="52" y="16"/>
                    <a:pt x="52" y="1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3" y="17"/>
                    <a:pt x="42" y="17"/>
                  </a:cubicBezTo>
                  <a:cubicBezTo>
                    <a:pt x="39" y="18"/>
                    <a:pt x="34" y="19"/>
                    <a:pt x="31" y="21"/>
                  </a:cubicBezTo>
                  <a:cubicBezTo>
                    <a:pt x="31" y="21"/>
                    <a:pt x="30" y="21"/>
                    <a:pt x="29" y="2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19" y="34"/>
                    <a:pt x="17" y="40"/>
                    <a:pt x="17" y="42"/>
                  </a:cubicBezTo>
                  <a:cubicBezTo>
                    <a:pt x="17" y="43"/>
                    <a:pt x="16" y="44"/>
                    <a:pt x="1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7" y="53"/>
                    <a:pt x="17" y="54"/>
                  </a:cubicBezTo>
                  <a:cubicBezTo>
                    <a:pt x="17" y="56"/>
                    <a:pt x="19" y="62"/>
                    <a:pt x="21" y="65"/>
                  </a:cubicBezTo>
                  <a:cubicBezTo>
                    <a:pt x="21" y="65"/>
                    <a:pt x="21" y="66"/>
                    <a:pt x="20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5"/>
                    <a:pt x="31" y="75"/>
                    <a:pt x="32" y="76"/>
                  </a:cubicBezTo>
                  <a:cubicBezTo>
                    <a:pt x="33" y="76"/>
                    <a:pt x="33" y="78"/>
                    <a:pt x="32" y="7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CD772CE7-7089-4A95-9D21-BACCE14F9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35496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4C63347B-1C58-4C29-9D4B-64337A95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3579813"/>
              <a:ext cx="60325" cy="30163"/>
            </a:xfrm>
            <a:custGeom>
              <a:avLst/>
              <a:gdLst>
                <a:gd name="T0" fmla="*/ 14 w 16"/>
                <a:gd name="T1" fmla="*/ 0 h 8"/>
                <a:gd name="T2" fmla="*/ 2 w 16"/>
                <a:gd name="T3" fmla="*/ 0 h 8"/>
                <a:gd name="T4" fmla="*/ 0 w 16"/>
                <a:gd name="T5" fmla="*/ 2 h 8"/>
                <a:gd name="T6" fmla="*/ 2 w 16"/>
                <a:gd name="T7" fmla="*/ 4 h 8"/>
                <a:gd name="T8" fmla="*/ 6 w 16"/>
                <a:gd name="T9" fmla="*/ 4 h 8"/>
                <a:gd name="T10" fmla="*/ 6 w 16"/>
                <a:gd name="T11" fmla="*/ 6 h 8"/>
                <a:gd name="T12" fmla="*/ 8 w 16"/>
                <a:gd name="T13" fmla="*/ 8 h 8"/>
                <a:gd name="T14" fmla="*/ 10 w 16"/>
                <a:gd name="T15" fmla="*/ 6 h 8"/>
                <a:gd name="T16" fmla="*/ 10 w 16"/>
                <a:gd name="T17" fmla="*/ 4 h 8"/>
                <a:gd name="T18" fmla="*/ 14 w 16"/>
                <a:gd name="T19" fmla="*/ 4 h 8"/>
                <a:gd name="T20" fmla="*/ 16 w 16"/>
                <a:gd name="T21" fmla="*/ 2 h 8"/>
                <a:gd name="T22" fmla="*/ 14 w 1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5" name="Rectangle: Rounded Corners 14">
            <a:extLst>
              <a:ext uri="{FF2B5EF4-FFF2-40B4-BE49-F238E27FC236}">
                <a16:creationId xmlns:a16="http://schemas.microsoft.com/office/drawing/2014/main" id="{9DF6C383-2629-4FC2-A253-84A2F8D1B321}"/>
              </a:ext>
            </a:extLst>
          </p:cNvPr>
          <p:cNvSpPr/>
          <p:nvPr/>
        </p:nvSpPr>
        <p:spPr>
          <a:xfrm>
            <a:off x="9227527" y="2730737"/>
            <a:ext cx="2344368" cy="14393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86" name="Oval 20">
            <a:extLst>
              <a:ext uri="{FF2B5EF4-FFF2-40B4-BE49-F238E27FC236}">
                <a16:creationId xmlns:a16="http://schemas.microsoft.com/office/drawing/2014/main" id="{D4879842-D11C-44E7-910F-C6CD9BC31D5F}"/>
              </a:ext>
            </a:extLst>
          </p:cNvPr>
          <p:cNvSpPr/>
          <p:nvPr/>
        </p:nvSpPr>
        <p:spPr>
          <a:xfrm>
            <a:off x="9957037" y="2345060"/>
            <a:ext cx="718966" cy="718966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C989BDD2-0E57-4426-ACE0-BA97494E50D6}"/>
              </a:ext>
            </a:extLst>
          </p:cNvPr>
          <p:cNvSpPr txBox="1">
            <a:spLocks/>
          </p:cNvSpPr>
          <p:nvPr/>
        </p:nvSpPr>
        <p:spPr>
          <a:xfrm>
            <a:off x="9227527" y="3047692"/>
            <a:ext cx="2344367" cy="10919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Расчет баланса НБ РБ за 15 минут (15 тысяч показателей в сотнях разрезов каждый)</a:t>
            </a:r>
          </a:p>
        </p:txBody>
      </p:sp>
      <p:sp>
        <p:nvSpPr>
          <p:cNvPr id="88" name="Freeform 188">
            <a:extLst>
              <a:ext uri="{FF2B5EF4-FFF2-40B4-BE49-F238E27FC236}">
                <a16:creationId xmlns:a16="http://schemas.microsoft.com/office/drawing/2014/main" id="{23C586EE-0424-4390-AC0E-4578C86383C7}"/>
              </a:ext>
            </a:extLst>
          </p:cNvPr>
          <p:cNvSpPr>
            <a:spLocks noEditPoints="1"/>
          </p:cNvSpPr>
          <p:nvPr/>
        </p:nvSpPr>
        <p:spPr bwMode="auto">
          <a:xfrm>
            <a:off x="10190399" y="2506898"/>
            <a:ext cx="269875" cy="360363"/>
          </a:xfrm>
          <a:custGeom>
            <a:avLst/>
            <a:gdLst>
              <a:gd name="T0" fmla="*/ 47 w 72"/>
              <a:gd name="T1" fmla="*/ 1 h 96"/>
              <a:gd name="T2" fmla="*/ 2 w 72"/>
              <a:gd name="T3" fmla="*/ 0 h 96"/>
              <a:gd name="T4" fmla="*/ 0 w 72"/>
              <a:gd name="T5" fmla="*/ 94 h 96"/>
              <a:gd name="T6" fmla="*/ 70 w 72"/>
              <a:gd name="T7" fmla="*/ 96 h 96"/>
              <a:gd name="T8" fmla="*/ 72 w 72"/>
              <a:gd name="T9" fmla="*/ 26 h 96"/>
              <a:gd name="T10" fmla="*/ 24 w 72"/>
              <a:gd name="T11" fmla="*/ 38 h 96"/>
              <a:gd name="T12" fmla="*/ 22 w 72"/>
              <a:gd name="T13" fmla="*/ 21 h 96"/>
              <a:gd name="T14" fmla="*/ 24 w 72"/>
              <a:gd name="T15" fmla="*/ 16 h 96"/>
              <a:gd name="T16" fmla="*/ 26 w 72"/>
              <a:gd name="T17" fmla="*/ 21 h 96"/>
              <a:gd name="T18" fmla="*/ 31 w 72"/>
              <a:gd name="T19" fmla="*/ 31 h 96"/>
              <a:gd name="T20" fmla="*/ 24 w 72"/>
              <a:gd name="T21" fmla="*/ 24 h 96"/>
              <a:gd name="T22" fmla="*/ 24 w 72"/>
              <a:gd name="T23" fmla="*/ 34 h 96"/>
              <a:gd name="T24" fmla="*/ 26 w 72"/>
              <a:gd name="T25" fmla="*/ 51 h 96"/>
              <a:gd name="T26" fmla="*/ 24 w 72"/>
              <a:gd name="T27" fmla="*/ 56 h 96"/>
              <a:gd name="T28" fmla="*/ 22 w 72"/>
              <a:gd name="T29" fmla="*/ 51 h 96"/>
              <a:gd name="T30" fmla="*/ 17 w 72"/>
              <a:gd name="T31" fmla="*/ 41 h 96"/>
              <a:gd name="T32" fmla="*/ 24 w 72"/>
              <a:gd name="T33" fmla="*/ 47 h 96"/>
              <a:gd name="T34" fmla="*/ 24 w 72"/>
              <a:gd name="T35" fmla="*/ 38 h 96"/>
              <a:gd name="T36" fmla="*/ 14 w 72"/>
              <a:gd name="T37" fmla="*/ 84 h 96"/>
              <a:gd name="T38" fmla="*/ 14 w 72"/>
              <a:gd name="T39" fmla="*/ 80 h 96"/>
              <a:gd name="T40" fmla="*/ 60 w 72"/>
              <a:gd name="T41" fmla="*/ 82 h 96"/>
              <a:gd name="T42" fmla="*/ 58 w 72"/>
              <a:gd name="T43" fmla="*/ 76 h 96"/>
              <a:gd name="T44" fmla="*/ 12 w 72"/>
              <a:gd name="T45" fmla="*/ 74 h 96"/>
              <a:gd name="T46" fmla="*/ 58 w 72"/>
              <a:gd name="T47" fmla="*/ 72 h 96"/>
              <a:gd name="T48" fmla="*/ 58 w 72"/>
              <a:gd name="T49" fmla="*/ 76 h 96"/>
              <a:gd name="T50" fmla="*/ 14 w 72"/>
              <a:gd name="T51" fmla="*/ 68 h 96"/>
              <a:gd name="T52" fmla="*/ 14 w 72"/>
              <a:gd name="T53" fmla="*/ 64 h 96"/>
              <a:gd name="T54" fmla="*/ 60 w 72"/>
              <a:gd name="T55" fmla="*/ 66 h 96"/>
              <a:gd name="T56" fmla="*/ 58 w 72"/>
              <a:gd name="T57" fmla="*/ 60 h 96"/>
              <a:gd name="T58" fmla="*/ 36 w 72"/>
              <a:gd name="T59" fmla="*/ 58 h 96"/>
              <a:gd name="T60" fmla="*/ 58 w 72"/>
              <a:gd name="T61" fmla="*/ 56 h 96"/>
              <a:gd name="T62" fmla="*/ 58 w 72"/>
              <a:gd name="T63" fmla="*/ 60 h 96"/>
              <a:gd name="T64" fmla="*/ 46 w 72"/>
              <a:gd name="T65" fmla="*/ 52 h 96"/>
              <a:gd name="T66" fmla="*/ 46 w 72"/>
              <a:gd name="T67" fmla="*/ 48 h 96"/>
              <a:gd name="T68" fmla="*/ 60 w 72"/>
              <a:gd name="T69" fmla="*/ 50 h 96"/>
              <a:gd name="T70" fmla="*/ 58 w 72"/>
              <a:gd name="T71" fmla="*/ 44 h 96"/>
              <a:gd name="T72" fmla="*/ 44 w 72"/>
              <a:gd name="T73" fmla="*/ 42 h 96"/>
              <a:gd name="T74" fmla="*/ 58 w 72"/>
              <a:gd name="T75" fmla="*/ 40 h 96"/>
              <a:gd name="T76" fmla="*/ 58 w 72"/>
              <a:gd name="T77" fmla="*/ 44 h 96"/>
              <a:gd name="T78" fmla="*/ 58 w 72"/>
              <a:gd name="T79" fmla="*/ 28 h 96"/>
              <a:gd name="T80" fmla="*/ 46 w 72"/>
              <a:gd name="T81" fmla="*/ 28 h 96"/>
              <a:gd name="T82" fmla="*/ 44 w 72"/>
              <a:gd name="T83" fmla="*/ 15 h 96"/>
              <a:gd name="T84" fmla="*/ 44 w 72"/>
              <a:gd name="T85" fmla="*/ 3 h 96"/>
              <a:gd name="T86" fmla="*/ 58 w 72"/>
              <a:gd name="T87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" h="96">
                <a:moveTo>
                  <a:pt x="71" y="25"/>
                </a:move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4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5"/>
                  <a:pt x="72" y="25"/>
                  <a:pt x="71" y="25"/>
                </a:cubicBezTo>
                <a:close/>
                <a:moveTo>
                  <a:pt x="24" y="38"/>
                </a:moveTo>
                <a:cubicBezTo>
                  <a:pt x="19" y="38"/>
                  <a:pt x="15" y="34"/>
                  <a:pt x="15" y="29"/>
                </a:cubicBezTo>
                <a:cubicBezTo>
                  <a:pt x="15" y="25"/>
                  <a:pt x="18" y="22"/>
                  <a:pt x="22" y="21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7"/>
                  <a:pt x="23" y="16"/>
                  <a:pt x="24" y="16"/>
                </a:cubicBezTo>
                <a:cubicBezTo>
                  <a:pt x="25" y="16"/>
                  <a:pt x="26" y="17"/>
                  <a:pt x="26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2"/>
                  <a:pt x="33" y="25"/>
                  <a:pt x="33" y="29"/>
                </a:cubicBezTo>
                <a:cubicBezTo>
                  <a:pt x="33" y="30"/>
                  <a:pt x="32" y="31"/>
                  <a:pt x="31" y="31"/>
                </a:cubicBezTo>
                <a:cubicBezTo>
                  <a:pt x="30" y="31"/>
                  <a:pt x="29" y="30"/>
                  <a:pt x="29" y="29"/>
                </a:cubicBezTo>
                <a:cubicBezTo>
                  <a:pt x="29" y="27"/>
                  <a:pt x="27" y="24"/>
                  <a:pt x="24" y="24"/>
                </a:cubicBezTo>
                <a:cubicBezTo>
                  <a:pt x="21" y="24"/>
                  <a:pt x="19" y="27"/>
                  <a:pt x="19" y="29"/>
                </a:cubicBezTo>
                <a:cubicBezTo>
                  <a:pt x="19" y="32"/>
                  <a:pt x="21" y="34"/>
                  <a:pt x="24" y="34"/>
                </a:cubicBezTo>
                <a:cubicBezTo>
                  <a:pt x="29" y="34"/>
                  <a:pt x="33" y="38"/>
                  <a:pt x="33" y="43"/>
                </a:cubicBezTo>
                <a:cubicBezTo>
                  <a:pt x="33" y="47"/>
                  <a:pt x="30" y="50"/>
                  <a:pt x="26" y="51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5" y="56"/>
                  <a:pt x="24" y="56"/>
                </a:cubicBezTo>
                <a:cubicBezTo>
                  <a:pt x="23" y="56"/>
                  <a:pt x="22" y="55"/>
                  <a:pt x="22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18" y="50"/>
                  <a:pt x="15" y="47"/>
                  <a:pt x="15" y="43"/>
                </a:cubicBezTo>
                <a:cubicBezTo>
                  <a:pt x="15" y="42"/>
                  <a:pt x="16" y="41"/>
                  <a:pt x="17" y="41"/>
                </a:cubicBezTo>
                <a:cubicBezTo>
                  <a:pt x="18" y="41"/>
                  <a:pt x="19" y="42"/>
                  <a:pt x="19" y="43"/>
                </a:cubicBezTo>
                <a:cubicBezTo>
                  <a:pt x="19" y="45"/>
                  <a:pt x="21" y="47"/>
                  <a:pt x="24" y="47"/>
                </a:cubicBezTo>
                <a:cubicBezTo>
                  <a:pt x="27" y="47"/>
                  <a:pt x="29" y="45"/>
                  <a:pt x="29" y="43"/>
                </a:cubicBezTo>
                <a:cubicBezTo>
                  <a:pt x="29" y="40"/>
                  <a:pt x="27" y="38"/>
                  <a:pt x="24" y="38"/>
                </a:cubicBezTo>
                <a:close/>
                <a:moveTo>
                  <a:pt x="58" y="84"/>
                </a:moveTo>
                <a:cubicBezTo>
                  <a:pt x="14" y="84"/>
                  <a:pt x="14" y="84"/>
                  <a:pt x="14" y="84"/>
                </a:cubicBezTo>
                <a:cubicBezTo>
                  <a:pt x="13" y="84"/>
                  <a:pt x="12" y="83"/>
                  <a:pt x="12" y="82"/>
                </a:cubicBezTo>
                <a:cubicBezTo>
                  <a:pt x="12" y="81"/>
                  <a:pt x="13" y="80"/>
                  <a:pt x="14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9" y="80"/>
                  <a:pt x="60" y="81"/>
                  <a:pt x="60" y="82"/>
                </a:cubicBezTo>
                <a:cubicBezTo>
                  <a:pt x="60" y="83"/>
                  <a:pt x="59" y="84"/>
                  <a:pt x="58" y="84"/>
                </a:cubicBezTo>
                <a:close/>
                <a:moveTo>
                  <a:pt x="58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3" y="76"/>
                  <a:pt x="12" y="75"/>
                  <a:pt x="12" y="74"/>
                </a:cubicBezTo>
                <a:cubicBezTo>
                  <a:pt x="12" y="73"/>
                  <a:pt x="13" y="72"/>
                  <a:pt x="14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9" y="72"/>
                  <a:pt x="60" y="73"/>
                  <a:pt x="60" y="74"/>
                </a:cubicBezTo>
                <a:cubicBezTo>
                  <a:pt x="60" y="75"/>
                  <a:pt x="59" y="76"/>
                  <a:pt x="58" y="76"/>
                </a:cubicBezTo>
                <a:close/>
                <a:moveTo>
                  <a:pt x="58" y="68"/>
                </a:moveTo>
                <a:cubicBezTo>
                  <a:pt x="14" y="68"/>
                  <a:pt x="14" y="68"/>
                  <a:pt x="14" y="68"/>
                </a:cubicBezTo>
                <a:cubicBezTo>
                  <a:pt x="13" y="68"/>
                  <a:pt x="12" y="67"/>
                  <a:pt x="12" y="66"/>
                </a:cubicBezTo>
                <a:cubicBezTo>
                  <a:pt x="12" y="65"/>
                  <a:pt x="13" y="64"/>
                  <a:pt x="14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60" y="65"/>
                  <a:pt x="60" y="66"/>
                </a:cubicBezTo>
                <a:cubicBezTo>
                  <a:pt x="60" y="67"/>
                  <a:pt x="59" y="68"/>
                  <a:pt x="58" y="68"/>
                </a:cubicBezTo>
                <a:close/>
                <a:moveTo>
                  <a:pt x="58" y="60"/>
                </a:move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6" y="59"/>
                  <a:pt x="36" y="58"/>
                </a:cubicBezTo>
                <a:cubicBezTo>
                  <a:pt x="36" y="57"/>
                  <a:pt x="37" y="56"/>
                  <a:pt x="3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60" y="57"/>
                  <a:pt x="60" y="58"/>
                </a:cubicBezTo>
                <a:cubicBezTo>
                  <a:pt x="60" y="59"/>
                  <a:pt x="59" y="60"/>
                  <a:pt x="58" y="60"/>
                </a:cubicBezTo>
                <a:close/>
                <a:moveTo>
                  <a:pt x="58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5" y="52"/>
                  <a:pt x="44" y="51"/>
                  <a:pt x="44" y="50"/>
                </a:cubicBezTo>
                <a:cubicBezTo>
                  <a:pt x="44" y="49"/>
                  <a:pt x="45" y="48"/>
                  <a:pt x="46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9" y="48"/>
                  <a:pt x="60" y="49"/>
                  <a:pt x="60" y="50"/>
                </a:cubicBezTo>
                <a:cubicBezTo>
                  <a:pt x="60" y="51"/>
                  <a:pt x="59" y="52"/>
                  <a:pt x="58" y="52"/>
                </a:cubicBezTo>
                <a:close/>
                <a:moveTo>
                  <a:pt x="58" y="44"/>
                </a:moveTo>
                <a:cubicBezTo>
                  <a:pt x="46" y="44"/>
                  <a:pt x="46" y="44"/>
                  <a:pt x="46" y="44"/>
                </a:cubicBezTo>
                <a:cubicBezTo>
                  <a:pt x="45" y="44"/>
                  <a:pt x="44" y="43"/>
                  <a:pt x="44" y="42"/>
                </a:cubicBezTo>
                <a:cubicBezTo>
                  <a:pt x="44" y="41"/>
                  <a:pt x="45" y="40"/>
                  <a:pt x="46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9" y="40"/>
                  <a:pt x="60" y="41"/>
                  <a:pt x="60" y="42"/>
                </a:cubicBezTo>
                <a:cubicBezTo>
                  <a:pt x="60" y="43"/>
                  <a:pt x="59" y="44"/>
                  <a:pt x="58" y="44"/>
                </a:cubicBezTo>
                <a:close/>
                <a:moveTo>
                  <a:pt x="58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4" y="27"/>
                  <a:pt x="44" y="26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3"/>
                  <a:pt x="44" y="3"/>
                  <a:pt x="44" y="3"/>
                </a:cubicBezTo>
                <a:cubicBezTo>
                  <a:pt x="69" y="28"/>
                  <a:pt x="69" y="28"/>
                  <a:pt x="69" y="28"/>
                </a:cubicBezTo>
                <a:lnTo>
                  <a:pt x="58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4" name="Group 124">
            <a:extLst>
              <a:ext uri="{FF2B5EF4-FFF2-40B4-BE49-F238E27FC236}">
                <a16:creationId xmlns:a16="http://schemas.microsoft.com/office/drawing/2014/main" id="{25196250-CA96-4108-9BFC-317B233087BD}"/>
              </a:ext>
            </a:extLst>
          </p:cNvPr>
          <p:cNvGrpSpPr/>
          <p:nvPr/>
        </p:nvGrpSpPr>
        <p:grpSpPr>
          <a:xfrm>
            <a:off x="8151092" y="255406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D258E3E8-EB77-4879-BEE6-F61080BCC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3088EE8E-B0B5-4E90-AEDB-F5219BE4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906AE46-A25E-4897-B0C1-6A941F2F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Rectangle 99">
              <a:extLst>
                <a:ext uri="{FF2B5EF4-FFF2-40B4-BE49-F238E27FC236}">
                  <a16:creationId xmlns:a16="http://schemas.microsoft.com/office/drawing/2014/main" id="{21CEEB95-11CB-4B76-866A-DD3EC0DAF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743C3298-DD1A-41E3-BA2B-D8EF2D1FE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Rectangle 101">
              <a:extLst>
                <a:ext uri="{FF2B5EF4-FFF2-40B4-BE49-F238E27FC236}">
                  <a16:creationId xmlns:a16="http://schemas.microsoft.com/office/drawing/2014/main" id="{3A53D193-295B-4EBF-9562-0301E2EA9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Rectangle 102">
              <a:extLst>
                <a:ext uri="{FF2B5EF4-FFF2-40B4-BE49-F238E27FC236}">
                  <a16:creationId xmlns:a16="http://schemas.microsoft.com/office/drawing/2014/main" id="{AF6AFFB0-8D81-4DCB-B3F4-3851E1517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2" name="Freeform 101">
            <a:extLst>
              <a:ext uri="{FF2B5EF4-FFF2-40B4-BE49-F238E27FC236}">
                <a16:creationId xmlns:a16="http://schemas.microsoft.com/office/drawing/2014/main" id="{44684FF2-4E34-4E30-8AAD-54E818F31D6B}"/>
              </a:ext>
            </a:extLst>
          </p:cNvPr>
          <p:cNvSpPr>
            <a:spLocks noEditPoints="1"/>
          </p:cNvSpPr>
          <p:nvPr/>
        </p:nvSpPr>
        <p:spPr bwMode="auto">
          <a:xfrm>
            <a:off x="6357522" y="2556446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1" name="Group 197">
            <a:extLst>
              <a:ext uri="{FF2B5EF4-FFF2-40B4-BE49-F238E27FC236}">
                <a16:creationId xmlns:a16="http://schemas.microsoft.com/office/drawing/2014/main" id="{E8E48089-606E-4181-8C7B-54C2422DBCB9}"/>
              </a:ext>
            </a:extLst>
          </p:cNvPr>
          <p:cNvGrpSpPr/>
          <p:nvPr/>
        </p:nvGrpSpPr>
        <p:grpSpPr>
          <a:xfrm>
            <a:off x="4599204" y="2543542"/>
            <a:ext cx="230943" cy="227905"/>
            <a:chOff x="5554663" y="3609975"/>
            <a:chExt cx="361950" cy="357188"/>
          </a:xfrm>
          <a:solidFill>
            <a:schemeClr val="bg1"/>
          </a:solidFill>
        </p:grpSpPr>
        <p:sp>
          <p:nvSpPr>
            <p:cNvPr id="112" name="Freeform 1764">
              <a:extLst>
                <a:ext uri="{FF2B5EF4-FFF2-40B4-BE49-F238E27FC236}">
                  <a16:creationId xmlns:a16="http://schemas.microsoft.com/office/drawing/2014/main" id="{A3C3BCE0-A9ED-473E-A461-473071BC5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613150"/>
              <a:ext cx="354013" cy="354013"/>
            </a:xfrm>
            <a:custGeom>
              <a:avLst/>
              <a:gdLst>
                <a:gd name="T0" fmla="*/ 92 w 94"/>
                <a:gd name="T1" fmla="*/ 94 h 94"/>
                <a:gd name="T2" fmla="*/ 2 w 94"/>
                <a:gd name="T3" fmla="*/ 94 h 94"/>
                <a:gd name="T4" fmla="*/ 0 w 94"/>
                <a:gd name="T5" fmla="*/ 92 h 94"/>
                <a:gd name="T6" fmla="*/ 0 w 94"/>
                <a:gd name="T7" fmla="*/ 2 h 94"/>
                <a:gd name="T8" fmla="*/ 2 w 94"/>
                <a:gd name="T9" fmla="*/ 0 h 94"/>
                <a:gd name="T10" fmla="*/ 4 w 94"/>
                <a:gd name="T11" fmla="*/ 2 h 94"/>
                <a:gd name="T12" fmla="*/ 4 w 94"/>
                <a:gd name="T13" fmla="*/ 90 h 94"/>
                <a:gd name="T14" fmla="*/ 92 w 94"/>
                <a:gd name="T15" fmla="*/ 90 h 94"/>
                <a:gd name="T16" fmla="*/ 94 w 94"/>
                <a:gd name="T17" fmla="*/ 92 h 94"/>
                <a:gd name="T18" fmla="*/ 92 w 94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92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4" y="91"/>
                    <a:pt x="94" y="92"/>
                  </a:cubicBezTo>
                  <a:cubicBezTo>
                    <a:pt x="94" y="93"/>
                    <a:pt x="93" y="94"/>
                    <a:pt x="9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765">
              <a:extLst>
                <a:ext uri="{FF2B5EF4-FFF2-40B4-BE49-F238E27FC236}">
                  <a16:creationId xmlns:a16="http://schemas.microsoft.com/office/drawing/2014/main" id="{53F19CDC-91F8-456F-A675-895C8D233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3088" y="3684588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766">
              <a:extLst>
                <a:ext uri="{FF2B5EF4-FFF2-40B4-BE49-F238E27FC236}">
                  <a16:creationId xmlns:a16="http://schemas.microsoft.com/office/drawing/2014/main" id="{1EC65C1B-60D9-4E4C-9640-95C048B357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97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767">
              <a:extLst>
                <a:ext uri="{FF2B5EF4-FFF2-40B4-BE49-F238E27FC236}">
                  <a16:creationId xmlns:a16="http://schemas.microsoft.com/office/drawing/2014/main" id="{BF797EFD-7DA5-44D0-B680-66286669A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371792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768">
              <a:extLst>
                <a:ext uri="{FF2B5EF4-FFF2-40B4-BE49-F238E27FC236}">
                  <a16:creationId xmlns:a16="http://schemas.microsoft.com/office/drawing/2014/main" id="{56A48FC7-E556-49C9-9099-7E1FC2F8C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92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769">
              <a:extLst>
                <a:ext uri="{FF2B5EF4-FFF2-40B4-BE49-F238E27FC236}">
                  <a16:creationId xmlns:a16="http://schemas.microsoft.com/office/drawing/2014/main" id="{10866D91-4C0B-42D1-AB6A-5D0B85755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7639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770">
              <a:extLst>
                <a:ext uri="{FF2B5EF4-FFF2-40B4-BE49-F238E27FC236}">
                  <a16:creationId xmlns:a16="http://schemas.microsoft.com/office/drawing/2014/main" id="{B37CDC41-7629-45C8-95D4-5C578795D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60997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771">
              <a:extLst>
                <a:ext uri="{FF2B5EF4-FFF2-40B4-BE49-F238E27FC236}">
                  <a16:creationId xmlns:a16="http://schemas.microsoft.com/office/drawing/2014/main" id="{96DF91F3-CA5C-461F-A3A2-CD8000DE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646488"/>
              <a:ext cx="74613" cy="95250"/>
            </a:xfrm>
            <a:custGeom>
              <a:avLst/>
              <a:gdLst>
                <a:gd name="T0" fmla="*/ 2 w 20"/>
                <a:gd name="T1" fmla="*/ 25 h 25"/>
                <a:gd name="T2" fmla="*/ 1 w 20"/>
                <a:gd name="T3" fmla="*/ 24 h 25"/>
                <a:gd name="T4" fmla="*/ 1 w 20"/>
                <a:gd name="T5" fmla="*/ 21 h 25"/>
                <a:gd name="T6" fmla="*/ 16 w 20"/>
                <a:gd name="T7" fmla="*/ 1 h 25"/>
                <a:gd name="T8" fmla="*/ 19 w 20"/>
                <a:gd name="T9" fmla="*/ 1 h 25"/>
                <a:gd name="T10" fmla="*/ 20 w 20"/>
                <a:gd name="T11" fmla="*/ 4 h 25"/>
                <a:gd name="T12" fmla="*/ 4 w 20"/>
                <a:gd name="T13" fmla="*/ 24 h 25"/>
                <a:gd name="T14" fmla="*/ 2 w 20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5">
                  <a:moveTo>
                    <a:pt x="2" y="25"/>
                  </a:moveTo>
                  <a:cubicBezTo>
                    <a:pt x="2" y="25"/>
                    <a:pt x="1" y="24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772">
              <a:extLst>
                <a:ext uri="{FF2B5EF4-FFF2-40B4-BE49-F238E27FC236}">
                  <a16:creationId xmlns:a16="http://schemas.microsoft.com/office/drawing/2014/main" id="{D207D47D-0F9A-4B8C-B006-37E71F393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3711575"/>
              <a:ext cx="90488" cy="41275"/>
            </a:xfrm>
            <a:custGeom>
              <a:avLst/>
              <a:gdLst>
                <a:gd name="T0" fmla="*/ 22 w 24"/>
                <a:gd name="T1" fmla="*/ 11 h 11"/>
                <a:gd name="T2" fmla="*/ 21 w 24"/>
                <a:gd name="T3" fmla="*/ 11 h 11"/>
                <a:gd name="T4" fmla="*/ 2 w 24"/>
                <a:gd name="T5" fmla="*/ 4 h 11"/>
                <a:gd name="T6" fmla="*/ 1 w 24"/>
                <a:gd name="T7" fmla="*/ 2 h 11"/>
                <a:gd name="T8" fmla="*/ 3 w 24"/>
                <a:gd name="T9" fmla="*/ 1 h 11"/>
                <a:gd name="T10" fmla="*/ 22 w 24"/>
                <a:gd name="T11" fmla="*/ 7 h 11"/>
                <a:gd name="T12" fmla="*/ 24 w 24"/>
                <a:gd name="T13" fmla="*/ 9 h 11"/>
                <a:gd name="T14" fmla="*/ 2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2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3" y="10"/>
                    <a:pt x="23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773">
              <a:extLst>
                <a:ext uri="{FF2B5EF4-FFF2-40B4-BE49-F238E27FC236}">
                  <a16:creationId xmlns:a16="http://schemas.microsoft.com/office/drawing/2014/main" id="{28B1C4F4-E49C-44D3-AAAA-D527F5A4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717925"/>
              <a:ext cx="117475" cy="76200"/>
            </a:xfrm>
            <a:custGeom>
              <a:avLst/>
              <a:gdLst>
                <a:gd name="T0" fmla="*/ 2 w 31"/>
                <a:gd name="T1" fmla="*/ 20 h 20"/>
                <a:gd name="T2" fmla="*/ 0 w 31"/>
                <a:gd name="T3" fmla="*/ 19 h 20"/>
                <a:gd name="T4" fmla="*/ 1 w 31"/>
                <a:gd name="T5" fmla="*/ 16 h 20"/>
                <a:gd name="T6" fmla="*/ 28 w 31"/>
                <a:gd name="T7" fmla="*/ 0 h 20"/>
                <a:gd name="T8" fmla="*/ 31 w 31"/>
                <a:gd name="T9" fmla="*/ 1 h 20"/>
                <a:gd name="T10" fmla="*/ 30 w 31"/>
                <a:gd name="T11" fmla="*/ 4 h 20"/>
                <a:gd name="T12" fmla="*/ 3 w 31"/>
                <a:gd name="T13" fmla="*/ 20 h 20"/>
                <a:gd name="T14" fmla="*/ 2 w 3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0">
                  <a:moveTo>
                    <a:pt x="2" y="20"/>
                  </a:move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2"/>
                    <a:pt x="31" y="3"/>
                    <a:pt x="3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774">
              <a:extLst>
                <a:ext uri="{FF2B5EF4-FFF2-40B4-BE49-F238E27FC236}">
                  <a16:creationId xmlns:a16="http://schemas.microsoft.com/office/drawing/2014/main" id="{D171E8E1-DEE9-4CE9-A03D-73039760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797300"/>
              <a:ext cx="82550" cy="52388"/>
            </a:xfrm>
            <a:custGeom>
              <a:avLst/>
              <a:gdLst>
                <a:gd name="T0" fmla="*/ 3 w 22"/>
                <a:gd name="T1" fmla="*/ 14 h 14"/>
                <a:gd name="T2" fmla="*/ 1 w 22"/>
                <a:gd name="T3" fmla="*/ 13 h 14"/>
                <a:gd name="T4" fmla="*/ 2 w 22"/>
                <a:gd name="T5" fmla="*/ 11 h 14"/>
                <a:gd name="T6" fmla="*/ 19 w 22"/>
                <a:gd name="T7" fmla="*/ 1 h 14"/>
                <a:gd name="T8" fmla="*/ 22 w 22"/>
                <a:gd name="T9" fmla="*/ 1 h 14"/>
                <a:gd name="T10" fmla="*/ 21 w 22"/>
                <a:gd name="T11" fmla="*/ 4 h 14"/>
                <a:gd name="T12" fmla="*/ 4 w 22"/>
                <a:gd name="T13" fmla="*/ 14 h 14"/>
                <a:gd name="T14" fmla="*/ 3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775">
              <a:extLst>
                <a:ext uri="{FF2B5EF4-FFF2-40B4-BE49-F238E27FC236}">
                  <a16:creationId xmlns:a16="http://schemas.microsoft.com/office/drawing/2014/main" id="{09E4202C-B95D-4C6F-B1E7-51FB2217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3846513"/>
              <a:ext cx="79375" cy="14288"/>
            </a:xfrm>
            <a:custGeom>
              <a:avLst/>
              <a:gdLst>
                <a:gd name="T0" fmla="*/ 19 w 21"/>
                <a:gd name="T1" fmla="*/ 4 h 4"/>
                <a:gd name="T2" fmla="*/ 2 w 21"/>
                <a:gd name="T3" fmla="*/ 4 h 4"/>
                <a:gd name="T4" fmla="*/ 0 w 21"/>
                <a:gd name="T5" fmla="*/ 2 h 4"/>
                <a:gd name="T6" fmla="*/ 2 w 21"/>
                <a:gd name="T7" fmla="*/ 0 h 4"/>
                <a:gd name="T8" fmla="*/ 19 w 21"/>
                <a:gd name="T9" fmla="*/ 0 h 4"/>
                <a:gd name="T10" fmla="*/ 21 w 21"/>
                <a:gd name="T11" fmla="*/ 2 h 4"/>
                <a:gd name="T12" fmla="*/ 19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3"/>
                    <a:pt x="21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776">
              <a:extLst>
                <a:ext uri="{FF2B5EF4-FFF2-40B4-BE49-F238E27FC236}">
                  <a16:creationId xmlns:a16="http://schemas.microsoft.com/office/drawing/2014/main" id="{57D9026D-DAD6-4AFC-8940-AB72899C9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57625"/>
              <a:ext cx="106363" cy="71438"/>
            </a:xfrm>
            <a:custGeom>
              <a:avLst/>
              <a:gdLst>
                <a:gd name="T0" fmla="*/ 3 w 28"/>
                <a:gd name="T1" fmla="*/ 19 h 19"/>
                <a:gd name="T2" fmla="*/ 1 w 28"/>
                <a:gd name="T3" fmla="*/ 19 h 19"/>
                <a:gd name="T4" fmla="*/ 2 w 28"/>
                <a:gd name="T5" fmla="*/ 16 h 19"/>
                <a:gd name="T6" fmla="*/ 25 w 28"/>
                <a:gd name="T7" fmla="*/ 1 h 19"/>
                <a:gd name="T8" fmla="*/ 27 w 28"/>
                <a:gd name="T9" fmla="*/ 1 h 19"/>
                <a:gd name="T10" fmla="*/ 27 w 28"/>
                <a:gd name="T11" fmla="*/ 4 h 19"/>
                <a:gd name="T12" fmla="*/ 4 w 28"/>
                <a:gd name="T13" fmla="*/ 19 h 19"/>
                <a:gd name="T14" fmla="*/ 3 w 2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9">
                  <a:moveTo>
                    <a:pt x="3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1" y="16"/>
                    <a:pt x="2" y="16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8" y="2"/>
                    <a:pt x="28" y="3"/>
                    <a:pt x="27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50">
            <a:extLst>
              <a:ext uri="{FF2B5EF4-FFF2-40B4-BE49-F238E27FC236}">
                <a16:creationId xmlns:a16="http://schemas.microsoft.com/office/drawing/2014/main" id="{912EEE30-9FAF-4042-921D-B3C022351D92}"/>
              </a:ext>
            </a:extLst>
          </p:cNvPr>
          <p:cNvGrpSpPr/>
          <p:nvPr/>
        </p:nvGrpSpPr>
        <p:grpSpPr>
          <a:xfrm>
            <a:off x="1189087" y="2597242"/>
            <a:ext cx="259495" cy="259495"/>
            <a:chOff x="5554663" y="1444625"/>
            <a:chExt cx="361950" cy="361951"/>
          </a:xfrm>
          <a:solidFill>
            <a:schemeClr val="bg1"/>
          </a:solidFill>
        </p:grpSpPr>
        <p:sp>
          <p:nvSpPr>
            <p:cNvPr id="126" name="Freeform 1252">
              <a:extLst>
                <a:ext uri="{FF2B5EF4-FFF2-40B4-BE49-F238E27FC236}">
                  <a16:creationId xmlns:a16="http://schemas.microsoft.com/office/drawing/2014/main" id="{E4AF47ED-53EE-4D53-92D6-28EE0299D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1444625"/>
              <a:ext cx="361950" cy="346075"/>
            </a:xfrm>
            <a:custGeom>
              <a:avLst/>
              <a:gdLst>
                <a:gd name="T0" fmla="*/ 86 w 96"/>
                <a:gd name="T1" fmla="*/ 92 h 92"/>
                <a:gd name="T2" fmla="*/ 10 w 96"/>
                <a:gd name="T3" fmla="*/ 92 h 92"/>
                <a:gd name="T4" fmla="*/ 0 w 96"/>
                <a:gd name="T5" fmla="*/ 82 h 92"/>
                <a:gd name="T6" fmla="*/ 0 w 96"/>
                <a:gd name="T7" fmla="*/ 10 h 92"/>
                <a:gd name="T8" fmla="*/ 10 w 96"/>
                <a:gd name="T9" fmla="*/ 0 h 92"/>
                <a:gd name="T10" fmla="*/ 86 w 96"/>
                <a:gd name="T11" fmla="*/ 0 h 92"/>
                <a:gd name="T12" fmla="*/ 96 w 96"/>
                <a:gd name="T13" fmla="*/ 10 h 92"/>
                <a:gd name="T14" fmla="*/ 96 w 96"/>
                <a:gd name="T15" fmla="*/ 82 h 92"/>
                <a:gd name="T16" fmla="*/ 86 w 96"/>
                <a:gd name="T17" fmla="*/ 92 h 92"/>
                <a:gd name="T18" fmla="*/ 10 w 96"/>
                <a:gd name="T19" fmla="*/ 4 h 92"/>
                <a:gd name="T20" fmla="*/ 4 w 96"/>
                <a:gd name="T21" fmla="*/ 10 h 92"/>
                <a:gd name="T22" fmla="*/ 4 w 96"/>
                <a:gd name="T23" fmla="*/ 82 h 92"/>
                <a:gd name="T24" fmla="*/ 10 w 96"/>
                <a:gd name="T25" fmla="*/ 88 h 92"/>
                <a:gd name="T26" fmla="*/ 86 w 96"/>
                <a:gd name="T27" fmla="*/ 88 h 92"/>
                <a:gd name="T28" fmla="*/ 92 w 96"/>
                <a:gd name="T29" fmla="*/ 82 h 92"/>
                <a:gd name="T30" fmla="*/ 92 w 96"/>
                <a:gd name="T31" fmla="*/ 10 h 92"/>
                <a:gd name="T32" fmla="*/ 86 w 96"/>
                <a:gd name="T33" fmla="*/ 4 h 92"/>
                <a:gd name="T34" fmla="*/ 10 w 96"/>
                <a:gd name="T3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2">
                  <a:moveTo>
                    <a:pt x="86" y="92"/>
                  </a:moveTo>
                  <a:cubicBezTo>
                    <a:pt x="10" y="92"/>
                    <a:pt x="10" y="92"/>
                    <a:pt x="10" y="92"/>
                  </a:cubicBezTo>
                  <a:cubicBezTo>
                    <a:pt x="4" y="92"/>
                    <a:pt x="0" y="88"/>
                    <a:pt x="0" y="8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2" y="0"/>
                    <a:pt x="96" y="4"/>
                    <a:pt x="96" y="1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8"/>
                    <a:pt x="92" y="92"/>
                    <a:pt x="86" y="92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5"/>
                    <a:pt x="7" y="88"/>
                    <a:pt x="10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9" y="88"/>
                    <a:pt x="92" y="85"/>
                    <a:pt x="92" y="82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7"/>
                    <a:pt x="89" y="4"/>
                    <a:pt x="86" y="4"/>
                  </a:cubicBez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53">
              <a:extLst>
                <a:ext uri="{FF2B5EF4-FFF2-40B4-BE49-F238E27FC236}">
                  <a16:creationId xmlns:a16="http://schemas.microsoft.com/office/drawing/2014/main" id="{D160C224-9BB6-405D-8CA8-612D7B9C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5" y="1776413"/>
              <a:ext cx="15875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254">
              <a:extLst>
                <a:ext uri="{FF2B5EF4-FFF2-40B4-BE49-F238E27FC236}">
                  <a16:creationId xmlns:a16="http://schemas.microsoft.com/office/drawing/2014/main" id="{5D4DC53C-D297-47A0-9F85-B99423523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1776413"/>
              <a:ext cx="15875" cy="30163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55">
              <a:extLst>
                <a:ext uri="{FF2B5EF4-FFF2-40B4-BE49-F238E27FC236}">
                  <a16:creationId xmlns:a16="http://schemas.microsoft.com/office/drawing/2014/main" id="{485A9A14-BE60-477A-9149-1827FC88D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1490663"/>
              <a:ext cx="269875" cy="255588"/>
            </a:xfrm>
            <a:custGeom>
              <a:avLst/>
              <a:gdLst>
                <a:gd name="T0" fmla="*/ 62 w 72"/>
                <a:gd name="T1" fmla="*/ 68 h 68"/>
                <a:gd name="T2" fmla="*/ 10 w 72"/>
                <a:gd name="T3" fmla="*/ 68 h 68"/>
                <a:gd name="T4" fmla="*/ 0 w 72"/>
                <a:gd name="T5" fmla="*/ 58 h 68"/>
                <a:gd name="T6" fmla="*/ 0 w 72"/>
                <a:gd name="T7" fmla="*/ 54 h 68"/>
                <a:gd name="T8" fmla="*/ 2 w 72"/>
                <a:gd name="T9" fmla="*/ 52 h 68"/>
                <a:gd name="T10" fmla="*/ 4 w 72"/>
                <a:gd name="T11" fmla="*/ 54 h 68"/>
                <a:gd name="T12" fmla="*/ 4 w 72"/>
                <a:gd name="T13" fmla="*/ 58 h 68"/>
                <a:gd name="T14" fmla="*/ 10 w 72"/>
                <a:gd name="T15" fmla="*/ 64 h 68"/>
                <a:gd name="T16" fmla="*/ 62 w 72"/>
                <a:gd name="T17" fmla="*/ 64 h 68"/>
                <a:gd name="T18" fmla="*/ 68 w 72"/>
                <a:gd name="T19" fmla="*/ 58 h 68"/>
                <a:gd name="T20" fmla="*/ 68 w 72"/>
                <a:gd name="T21" fmla="*/ 10 h 68"/>
                <a:gd name="T22" fmla="*/ 62 w 72"/>
                <a:gd name="T23" fmla="*/ 4 h 68"/>
                <a:gd name="T24" fmla="*/ 10 w 72"/>
                <a:gd name="T25" fmla="*/ 4 h 68"/>
                <a:gd name="T26" fmla="*/ 4 w 72"/>
                <a:gd name="T27" fmla="*/ 10 h 68"/>
                <a:gd name="T28" fmla="*/ 4 w 72"/>
                <a:gd name="T29" fmla="*/ 14 h 68"/>
                <a:gd name="T30" fmla="*/ 2 w 72"/>
                <a:gd name="T31" fmla="*/ 16 h 68"/>
                <a:gd name="T32" fmla="*/ 0 w 72"/>
                <a:gd name="T33" fmla="*/ 14 h 68"/>
                <a:gd name="T34" fmla="*/ 0 w 72"/>
                <a:gd name="T35" fmla="*/ 10 h 68"/>
                <a:gd name="T36" fmla="*/ 10 w 72"/>
                <a:gd name="T37" fmla="*/ 0 h 68"/>
                <a:gd name="T38" fmla="*/ 62 w 72"/>
                <a:gd name="T39" fmla="*/ 0 h 68"/>
                <a:gd name="T40" fmla="*/ 72 w 72"/>
                <a:gd name="T41" fmla="*/ 10 h 68"/>
                <a:gd name="T42" fmla="*/ 72 w 72"/>
                <a:gd name="T43" fmla="*/ 58 h 68"/>
                <a:gd name="T44" fmla="*/ 62 w 72"/>
                <a:gd name="T4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68">
                  <a:moveTo>
                    <a:pt x="62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4" y="68"/>
                    <a:pt x="0" y="64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3" y="52"/>
                    <a:pt x="4" y="53"/>
                    <a:pt x="4" y="54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1"/>
                    <a:pt x="7" y="64"/>
                    <a:pt x="10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5" y="64"/>
                    <a:pt x="68" y="61"/>
                    <a:pt x="68" y="5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4"/>
                    <a:pt x="6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2" y="4"/>
                    <a:pt x="72" y="10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64"/>
                    <a:pt x="68" y="68"/>
                    <a:pt x="6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56">
              <a:extLst>
                <a:ext uri="{FF2B5EF4-FFF2-40B4-BE49-F238E27FC236}">
                  <a16:creationId xmlns:a16="http://schemas.microsoft.com/office/drawing/2014/main" id="{C3ACBB41-5CAF-482A-86D5-8B0065F9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1581150"/>
              <a:ext cx="14288" cy="74613"/>
            </a:xfrm>
            <a:custGeom>
              <a:avLst/>
              <a:gdLst>
                <a:gd name="T0" fmla="*/ 2 w 4"/>
                <a:gd name="T1" fmla="*/ 20 h 20"/>
                <a:gd name="T2" fmla="*/ 0 w 4"/>
                <a:gd name="T3" fmla="*/ 18 h 20"/>
                <a:gd name="T4" fmla="*/ 0 w 4"/>
                <a:gd name="T5" fmla="*/ 2 h 20"/>
                <a:gd name="T6" fmla="*/ 2 w 4"/>
                <a:gd name="T7" fmla="*/ 0 h 20"/>
                <a:gd name="T8" fmla="*/ 4 w 4"/>
                <a:gd name="T9" fmla="*/ 2 h 20"/>
                <a:gd name="T10" fmla="*/ 4 w 4"/>
                <a:gd name="T11" fmla="*/ 18 h 20"/>
                <a:gd name="T12" fmla="*/ 2 w 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257">
              <a:extLst>
                <a:ext uri="{FF2B5EF4-FFF2-40B4-BE49-F238E27FC236}">
                  <a16:creationId xmlns:a16="http://schemas.microsoft.com/office/drawing/2014/main" id="{4C52F974-F6D4-4CEF-A899-94A4D4794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825" y="1535113"/>
              <a:ext cx="46038" cy="60325"/>
            </a:xfrm>
            <a:custGeom>
              <a:avLst/>
              <a:gdLst>
                <a:gd name="T0" fmla="*/ 10 w 12"/>
                <a:gd name="T1" fmla="*/ 16 h 16"/>
                <a:gd name="T2" fmla="*/ 2 w 12"/>
                <a:gd name="T3" fmla="*/ 16 h 16"/>
                <a:gd name="T4" fmla="*/ 0 w 12"/>
                <a:gd name="T5" fmla="*/ 14 h 16"/>
                <a:gd name="T6" fmla="*/ 0 w 12"/>
                <a:gd name="T7" fmla="*/ 2 h 16"/>
                <a:gd name="T8" fmla="*/ 2 w 12"/>
                <a:gd name="T9" fmla="*/ 0 h 16"/>
                <a:gd name="T10" fmla="*/ 10 w 12"/>
                <a:gd name="T11" fmla="*/ 0 h 16"/>
                <a:gd name="T12" fmla="*/ 12 w 12"/>
                <a:gd name="T13" fmla="*/ 2 h 16"/>
                <a:gd name="T14" fmla="*/ 12 w 12"/>
                <a:gd name="T15" fmla="*/ 14 h 16"/>
                <a:gd name="T16" fmla="*/ 10 w 12"/>
                <a:gd name="T17" fmla="*/ 16 h 16"/>
                <a:gd name="T18" fmla="*/ 4 w 12"/>
                <a:gd name="T19" fmla="*/ 12 h 16"/>
                <a:gd name="T20" fmla="*/ 8 w 12"/>
                <a:gd name="T21" fmla="*/ 12 h 16"/>
                <a:gd name="T22" fmla="*/ 8 w 12"/>
                <a:gd name="T23" fmla="*/ 4 h 16"/>
                <a:gd name="T24" fmla="*/ 4 w 12"/>
                <a:gd name="T25" fmla="*/ 4 h 16"/>
                <a:gd name="T26" fmla="*/ 4 w 12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6">
                  <a:moveTo>
                    <a:pt x="10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4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258">
              <a:extLst>
                <a:ext uri="{FF2B5EF4-FFF2-40B4-BE49-F238E27FC236}">
                  <a16:creationId xmlns:a16="http://schemas.microsoft.com/office/drawing/2014/main" id="{0483402A-B82F-473E-8873-7EF342BC0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825" y="1641475"/>
              <a:ext cx="46038" cy="58738"/>
            </a:xfrm>
            <a:custGeom>
              <a:avLst/>
              <a:gdLst>
                <a:gd name="T0" fmla="*/ 10 w 12"/>
                <a:gd name="T1" fmla="*/ 16 h 16"/>
                <a:gd name="T2" fmla="*/ 2 w 12"/>
                <a:gd name="T3" fmla="*/ 16 h 16"/>
                <a:gd name="T4" fmla="*/ 0 w 12"/>
                <a:gd name="T5" fmla="*/ 14 h 16"/>
                <a:gd name="T6" fmla="*/ 0 w 12"/>
                <a:gd name="T7" fmla="*/ 2 h 16"/>
                <a:gd name="T8" fmla="*/ 2 w 12"/>
                <a:gd name="T9" fmla="*/ 0 h 16"/>
                <a:gd name="T10" fmla="*/ 10 w 12"/>
                <a:gd name="T11" fmla="*/ 0 h 16"/>
                <a:gd name="T12" fmla="*/ 12 w 12"/>
                <a:gd name="T13" fmla="*/ 2 h 16"/>
                <a:gd name="T14" fmla="*/ 12 w 12"/>
                <a:gd name="T15" fmla="*/ 14 h 16"/>
                <a:gd name="T16" fmla="*/ 10 w 12"/>
                <a:gd name="T17" fmla="*/ 16 h 16"/>
                <a:gd name="T18" fmla="*/ 4 w 12"/>
                <a:gd name="T19" fmla="*/ 12 h 16"/>
                <a:gd name="T20" fmla="*/ 8 w 12"/>
                <a:gd name="T21" fmla="*/ 12 h 16"/>
                <a:gd name="T22" fmla="*/ 8 w 12"/>
                <a:gd name="T23" fmla="*/ 4 h 16"/>
                <a:gd name="T24" fmla="*/ 4 w 12"/>
                <a:gd name="T25" fmla="*/ 4 h 16"/>
                <a:gd name="T26" fmla="*/ 4 w 12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6">
                  <a:moveTo>
                    <a:pt x="10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4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259">
              <a:extLst>
                <a:ext uri="{FF2B5EF4-FFF2-40B4-BE49-F238E27FC236}">
                  <a16:creationId xmlns:a16="http://schemas.microsoft.com/office/drawing/2014/main" id="{F81E7BB3-390C-4FA0-B1CA-4BA337D54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1543050"/>
              <a:ext cx="150813" cy="150813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4 h 40"/>
                <a:gd name="T12" fmla="*/ 4 w 40"/>
                <a:gd name="T13" fmla="*/ 20 h 40"/>
                <a:gd name="T14" fmla="*/ 20 w 40"/>
                <a:gd name="T15" fmla="*/ 36 h 40"/>
                <a:gd name="T16" fmla="*/ 36 w 40"/>
                <a:gd name="T17" fmla="*/ 20 h 40"/>
                <a:gd name="T18" fmla="*/ 20 w 40"/>
                <a:gd name="T1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260">
              <a:extLst>
                <a:ext uri="{FF2B5EF4-FFF2-40B4-BE49-F238E27FC236}">
                  <a16:creationId xmlns:a16="http://schemas.microsoft.com/office/drawing/2014/main" id="{A19E3FB6-5CD8-443B-8C65-55673F82E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7538" y="1573213"/>
              <a:ext cx="90488" cy="904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261">
              <a:extLst>
                <a:ext uri="{FF2B5EF4-FFF2-40B4-BE49-F238E27FC236}">
                  <a16:creationId xmlns:a16="http://schemas.microsoft.com/office/drawing/2014/main" id="{981A9C57-9F90-4EBD-9C6E-76ADDB09B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1543050"/>
              <a:ext cx="14288" cy="44450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262">
              <a:extLst>
                <a:ext uri="{FF2B5EF4-FFF2-40B4-BE49-F238E27FC236}">
                  <a16:creationId xmlns:a16="http://schemas.microsoft.com/office/drawing/2014/main" id="{FE44563F-8C46-4FE1-AD01-0CC5835F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1562100"/>
              <a:ext cx="38100" cy="38100"/>
            </a:xfrm>
            <a:custGeom>
              <a:avLst/>
              <a:gdLst>
                <a:gd name="T0" fmla="*/ 8 w 10"/>
                <a:gd name="T1" fmla="*/ 10 h 10"/>
                <a:gd name="T2" fmla="*/ 7 w 10"/>
                <a:gd name="T3" fmla="*/ 9 h 10"/>
                <a:gd name="T4" fmla="*/ 1 w 10"/>
                <a:gd name="T5" fmla="*/ 4 h 10"/>
                <a:gd name="T6" fmla="*/ 1 w 10"/>
                <a:gd name="T7" fmla="*/ 1 h 10"/>
                <a:gd name="T8" fmla="*/ 4 w 10"/>
                <a:gd name="T9" fmla="*/ 1 h 10"/>
                <a:gd name="T10" fmla="*/ 9 w 10"/>
                <a:gd name="T11" fmla="*/ 7 h 10"/>
                <a:gd name="T12" fmla="*/ 9 w 10"/>
                <a:gd name="T13" fmla="*/ 9 h 10"/>
                <a:gd name="T14" fmla="*/ 8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7" y="10"/>
                    <a:pt x="7" y="10"/>
                    <a:pt x="7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9"/>
                    <a:pt x="9" y="9"/>
                  </a:cubicBezTo>
                  <a:cubicBezTo>
                    <a:pt x="9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263">
              <a:extLst>
                <a:ext uri="{FF2B5EF4-FFF2-40B4-BE49-F238E27FC236}">
                  <a16:creationId xmlns:a16="http://schemas.microsoft.com/office/drawing/2014/main" id="{F2411416-BF9D-43E5-98B5-16EDB2EB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1611313"/>
              <a:ext cx="46038" cy="14288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264">
              <a:extLst>
                <a:ext uri="{FF2B5EF4-FFF2-40B4-BE49-F238E27FC236}">
                  <a16:creationId xmlns:a16="http://schemas.microsoft.com/office/drawing/2014/main" id="{65941973-2E5F-455C-858C-9217D305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1636713"/>
              <a:ext cx="38100" cy="38100"/>
            </a:xfrm>
            <a:custGeom>
              <a:avLst/>
              <a:gdLst>
                <a:gd name="T0" fmla="*/ 2 w 10"/>
                <a:gd name="T1" fmla="*/ 10 h 10"/>
                <a:gd name="T2" fmla="*/ 1 w 10"/>
                <a:gd name="T3" fmla="*/ 9 h 10"/>
                <a:gd name="T4" fmla="*/ 1 w 10"/>
                <a:gd name="T5" fmla="*/ 6 h 10"/>
                <a:gd name="T6" fmla="*/ 7 w 10"/>
                <a:gd name="T7" fmla="*/ 1 h 10"/>
                <a:gd name="T8" fmla="*/ 9 w 10"/>
                <a:gd name="T9" fmla="*/ 1 h 10"/>
                <a:gd name="T10" fmla="*/ 9 w 10"/>
                <a:gd name="T11" fmla="*/ 3 h 10"/>
                <a:gd name="T12" fmla="*/ 4 w 10"/>
                <a:gd name="T13" fmla="*/ 9 h 10"/>
                <a:gd name="T14" fmla="*/ 2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2" y="10"/>
                    <a:pt x="1" y="10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3"/>
                    <a:pt x="9" y="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265">
              <a:extLst>
                <a:ext uri="{FF2B5EF4-FFF2-40B4-BE49-F238E27FC236}">
                  <a16:creationId xmlns:a16="http://schemas.microsoft.com/office/drawing/2014/main" id="{93B5F8C9-249B-4BC3-A6B3-E1D188AB3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1647825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266">
              <a:extLst>
                <a:ext uri="{FF2B5EF4-FFF2-40B4-BE49-F238E27FC236}">
                  <a16:creationId xmlns:a16="http://schemas.microsoft.com/office/drawing/2014/main" id="{5BB5147C-A36E-4C65-99F9-5DF13B226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1636713"/>
              <a:ext cx="38100" cy="38100"/>
            </a:xfrm>
            <a:custGeom>
              <a:avLst/>
              <a:gdLst>
                <a:gd name="T0" fmla="*/ 8 w 10"/>
                <a:gd name="T1" fmla="*/ 10 h 10"/>
                <a:gd name="T2" fmla="*/ 6 w 10"/>
                <a:gd name="T3" fmla="*/ 9 h 10"/>
                <a:gd name="T4" fmla="*/ 1 w 10"/>
                <a:gd name="T5" fmla="*/ 3 h 10"/>
                <a:gd name="T6" fmla="*/ 1 w 10"/>
                <a:gd name="T7" fmla="*/ 1 h 10"/>
                <a:gd name="T8" fmla="*/ 3 w 10"/>
                <a:gd name="T9" fmla="*/ 1 h 10"/>
                <a:gd name="T10" fmla="*/ 9 w 10"/>
                <a:gd name="T11" fmla="*/ 6 h 10"/>
                <a:gd name="T12" fmla="*/ 9 w 10"/>
                <a:gd name="T13" fmla="*/ 9 h 10"/>
                <a:gd name="T14" fmla="*/ 8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7" y="10"/>
                    <a:pt x="7" y="10"/>
                    <a:pt x="6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8"/>
                    <a:pt x="9" y="9"/>
                  </a:cubicBezTo>
                  <a:cubicBezTo>
                    <a:pt x="9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267">
              <a:extLst>
                <a:ext uri="{FF2B5EF4-FFF2-40B4-BE49-F238E27FC236}">
                  <a16:creationId xmlns:a16="http://schemas.microsoft.com/office/drawing/2014/main" id="{4E141629-EB59-47F4-933E-6D8ED722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1611313"/>
              <a:ext cx="44450" cy="14288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268">
              <a:extLst>
                <a:ext uri="{FF2B5EF4-FFF2-40B4-BE49-F238E27FC236}">
                  <a16:creationId xmlns:a16="http://schemas.microsoft.com/office/drawing/2014/main" id="{E906E310-1D05-4DFE-AC0B-849D9239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1562100"/>
              <a:ext cx="38100" cy="38100"/>
            </a:xfrm>
            <a:custGeom>
              <a:avLst/>
              <a:gdLst>
                <a:gd name="T0" fmla="*/ 2 w 10"/>
                <a:gd name="T1" fmla="*/ 10 h 10"/>
                <a:gd name="T2" fmla="*/ 1 w 10"/>
                <a:gd name="T3" fmla="*/ 9 h 10"/>
                <a:gd name="T4" fmla="*/ 1 w 10"/>
                <a:gd name="T5" fmla="*/ 7 h 10"/>
                <a:gd name="T6" fmla="*/ 6 w 10"/>
                <a:gd name="T7" fmla="*/ 1 h 10"/>
                <a:gd name="T8" fmla="*/ 9 w 10"/>
                <a:gd name="T9" fmla="*/ 1 h 10"/>
                <a:gd name="T10" fmla="*/ 9 w 10"/>
                <a:gd name="T11" fmla="*/ 4 h 10"/>
                <a:gd name="T12" fmla="*/ 3 w 10"/>
                <a:gd name="T13" fmla="*/ 9 h 10"/>
                <a:gd name="T14" fmla="*/ 2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2" y="10"/>
                    <a:pt x="1" y="10"/>
                    <a:pt x="1" y="9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Rectangle: Rounded Corners 10">
            <a:extLst>
              <a:ext uri="{FF2B5EF4-FFF2-40B4-BE49-F238E27FC236}">
                <a16:creationId xmlns:a16="http://schemas.microsoft.com/office/drawing/2014/main" id="{C2E75695-557E-48BD-B995-62F5092A7123}"/>
              </a:ext>
            </a:extLst>
          </p:cNvPr>
          <p:cNvSpPr/>
          <p:nvPr/>
        </p:nvSpPr>
        <p:spPr>
          <a:xfrm>
            <a:off x="2234849" y="5471162"/>
            <a:ext cx="2006439" cy="9159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grpSp>
        <p:nvGrpSpPr>
          <p:cNvPr id="144" name="Group 116">
            <a:extLst>
              <a:ext uri="{FF2B5EF4-FFF2-40B4-BE49-F238E27FC236}">
                <a16:creationId xmlns:a16="http://schemas.microsoft.com/office/drawing/2014/main" id="{D7AFDF5C-446D-4F8A-B052-6E0675C74532}"/>
              </a:ext>
            </a:extLst>
          </p:cNvPr>
          <p:cNvGrpSpPr/>
          <p:nvPr/>
        </p:nvGrpSpPr>
        <p:grpSpPr>
          <a:xfrm>
            <a:off x="7272153" y="5144281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B4A10511-ACAE-4365-A4A7-9603CC5DE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25796322-85A1-43AE-AAB9-08DD58C6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7" name="Freeform 101">
            <a:extLst>
              <a:ext uri="{FF2B5EF4-FFF2-40B4-BE49-F238E27FC236}">
                <a16:creationId xmlns:a16="http://schemas.microsoft.com/office/drawing/2014/main" id="{62E7A45C-F26C-4A22-B50E-20BFC6B27396}"/>
              </a:ext>
            </a:extLst>
          </p:cNvPr>
          <p:cNvSpPr>
            <a:spLocks noEditPoints="1"/>
          </p:cNvSpPr>
          <p:nvPr/>
        </p:nvSpPr>
        <p:spPr bwMode="auto">
          <a:xfrm>
            <a:off x="7644846" y="5961626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8" name="Group 132">
            <a:extLst>
              <a:ext uri="{FF2B5EF4-FFF2-40B4-BE49-F238E27FC236}">
                <a16:creationId xmlns:a16="http://schemas.microsoft.com/office/drawing/2014/main" id="{1FB98A36-C94F-4E02-9127-D824B8F9628C}"/>
              </a:ext>
            </a:extLst>
          </p:cNvPr>
          <p:cNvGrpSpPr/>
          <p:nvPr/>
        </p:nvGrpSpPr>
        <p:grpSpPr>
          <a:xfrm>
            <a:off x="5316312" y="5674024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49" name="Freeform 159">
              <a:extLst>
                <a:ext uri="{FF2B5EF4-FFF2-40B4-BE49-F238E27FC236}">
                  <a16:creationId xmlns:a16="http://schemas.microsoft.com/office/drawing/2014/main" id="{3B53E127-CBDB-40CC-860C-2BCA4402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0" name="Rectangle 160">
              <a:extLst>
                <a:ext uri="{FF2B5EF4-FFF2-40B4-BE49-F238E27FC236}">
                  <a16:creationId xmlns:a16="http://schemas.microsoft.com/office/drawing/2014/main" id="{C29B1D99-F3C4-41A3-B0FA-876CA5B11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1" name="Freeform 161">
              <a:extLst>
                <a:ext uri="{FF2B5EF4-FFF2-40B4-BE49-F238E27FC236}">
                  <a16:creationId xmlns:a16="http://schemas.microsoft.com/office/drawing/2014/main" id="{3580A8F5-7F31-4764-B9CB-A0AEE2F0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2" name="Freeform 162">
              <a:extLst>
                <a:ext uri="{FF2B5EF4-FFF2-40B4-BE49-F238E27FC236}">
                  <a16:creationId xmlns:a16="http://schemas.microsoft.com/office/drawing/2014/main" id="{A85B60AF-C848-49E4-A9E4-F19BFF61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3" name="Rectangle 163">
              <a:extLst>
                <a:ext uri="{FF2B5EF4-FFF2-40B4-BE49-F238E27FC236}">
                  <a16:creationId xmlns:a16="http://schemas.microsoft.com/office/drawing/2014/main" id="{1348375C-AD36-441E-984B-85C469639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4" name="Freeform 164">
              <a:extLst>
                <a:ext uri="{FF2B5EF4-FFF2-40B4-BE49-F238E27FC236}">
                  <a16:creationId xmlns:a16="http://schemas.microsoft.com/office/drawing/2014/main" id="{5E9F2239-4986-4E50-B42E-5E9970F9E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5" name="Freeform 165">
              <a:extLst>
                <a:ext uri="{FF2B5EF4-FFF2-40B4-BE49-F238E27FC236}">
                  <a16:creationId xmlns:a16="http://schemas.microsoft.com/office/drawing/2014/main" id="{CB929F70-31A7-4931-B091-62A06CEB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56" name="Freeform 166">
              <a:extLst>
                <a:ext uri="{FF2B5EF4-FFF2-40B4-BE49-F238E27FC236}">
                  <a16:creationId xmlns:a16="http://schemas.microsoft.com/office/drawing/2014/main" id="{04F15683-C439-402E-A455-E05EAB085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157" name="Rectangle: Rounded Corners 10">
            <a:extLst>
              <a:ext uri="{FF2B5EF4-FFF2-40B4-BE49-F238E27FC236}">
                <a16:creationId xmlns:a16="http://schemas.microsoft.com/office/drawing/2014/main" id="{FB821E3A-49B3-4738-91C0-DD1EA26D12DD}"/>
              </a:ext>
            </a:extLst>
          </p:cNvPr>
          <p:cNvSpPr/>
          <p:nvPr/>
        </p:nvSpPr>
        <p:spPr>
          <a:xfrm>
            <a:off x="561975" y="5474951"/>
            <a:ext cx="1513651" cy="8799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158" name="Rectangle: Rounded Corners 12">
            <a:extLst>
              <a:ext uri="{FF2B5EF4-FFF2-40B4-BE49-F238E27FC236}">
                <a16:creationId xmlns:a16="http://schemas.microsoft.com/office/drawing/2014/main" id="{C78B4998-ED91-4DC7-9CA2-87EB55D90939}"/>
              </a:ext>
            </a:extLst>
          </p:cNvPr>
          <p:cNvSpPr/>
          <p:nvPr/>
        </p:nvSpPr>
        <p:spPr>
          <a:xfrm>
            <a:off x="4374193" y="5486019"/>
            <a:ext cx="1703618" cy="9056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159" name="Rectangle: Rounded Corners 13">
            <a:extLst>
              <a:ext uri="{FF2B5EF4-FFF2-40B4-BE49-F238E27FC236}">
                <a16:creationId xmlns:a16="http://schemas.microsoft.com/office/drawing/2014/main" id="{7CAB45D1-7529-4823-994B-042001F16B63}"/>
              </a:ext>
            </a:extLst>
          </p:cNvPr>
          <p:cNvSpPr/>
          <p:nvPr/>
        </p:nvSpPr>
        <p:spPr>
          <a:xfrm>
            <a:off x="6189962" y="5474950"/>
            <a:ext cx="1687592" cy="8863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4000" tIns="0" rIns="792000" bIns="0" anchor="ctr" anchorCtr="0">
            <a:noAutofit/>
          </a:bodyPr>
          <a:lstStyle/>
          <a:p>
            <a:pPr algn="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161" name="Oval 15">
            <a:extLst>
              <a:ext uri="{FF2B5EF4-FFF2-40B4-BE49-F238E27FC236}">
                <a16:creationId xmlns:a16="http://schemas.microsoft.com/office/drawing/2014/main" id="{B929DFCF-87C7-480C-B5A7-BFFD91A82384}"/>
              </a:ext>
            </a:extLst>
          </p:cNvPr>
          <p:cNvSpPr/>
          <p:nvPr/>
        </p:nvSpPr>
        <p:spPr>
          <a:xfrm>
            <a:off x="963759" y="5094447"/>
            <a:ext cx="718966" cy="718966"/>
          </a:xfrm>
          <a:prstGeom prst="ellipse">
            <a:avLst/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162" name="Rectangle: Rounded Corners 16">
            <a:extLst>
              <a:ext uri="{FF2B5EF4-FFF2-40B4-BE49-F238E27FC236}">
                <a16:creationId xmlns:a16="http://schemas.microsoft.com/office/drawing/2014/main" id="{794492DA-B557-442B-9CDF-CDC4FE6E2466}"/>
              </a:ext>
            </a:extLst>
          </p:cNvPr>
          <p:cNvSpPr/>
          <p:nvPr/>
        </p:nvSpPr>
        <p:spPr>
          <a:xfrm>
            <a:off x="570852" y="4452636"/>
            <a:ext cx="7340872" cy="52261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Функциональные области</a:t>
            </a:r>
          </a:p>
        </p:txBody>
      </p:sp>
      <p:sp>
        <p:nvSpPr>
          <p:cNvPr id="163" name="Oval 17">
            <a:extLst>
              <a:ext uri="{FF2B5EF4-FFF2-40B4-BE49-F238E27FC236}">
                <a16:creationId xmlns:a16="http://schemas.microsoft.com/office/drawing/2014/main" id="{8605A3D7-4E4D-42BC-8C64-0BC886051F8F}"/>
              </a:ext>
            </a:extLst>
          </p:cNvPr>
          <p:cNvSpPr/>
          <p:nvPr/>
        </p:nvSpPr>
        <p:spPr>
          <a:xfrm>
            <a:off x="2900282" y="5076265"/>
            <a:ext cx="718966" cy="718966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164" name="Oval 18">
            <a:extLst>
              <a:ext uri="{FF2B5EF4-FFF2-40B4-BE49-F238E27FC236}">
                <a16:creationId xmlns:a16="http://schemas.microsoft.com/office/drawing/2014/main" id="{5070C4F7-3A6D-45B7-AFCE-425093A0839F}"/>
              </a:ext>
            </a:extLst>
          </p:cNvPr>
          <p:cNvSpPr/>
          <p:nvPr/>
        </p:nvSpPr>
        <p:spPr>
          <a:xfrm>
            <a:off x="4884800" y="5073179"/>
            <a:ext cx="718966" cy="718966"/>
          </a:xfrm>
          <a:prstGeom prst="ellipse">
            <a:avLst/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439909DA-83F0-4DE6-91FC-11B932604909}"/>
              </a:ext>
            </a:extLst>
          </p:cNvPr>
          <p:cNvSpPr/>
          <p:nvPr/>
        </p:nvSpPr>
        <p:spPr>
          <a:xfrm>
            <a:off x="6666793" y="5073012"/>
            <a:ext cx="718966" cy="718966"/>
          </a:xfrm>
          <a:prstGeom prst="ellipse">
            <a:avLst/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b="1">
              <a:latin typeface="Georgia" panose="02040502050405020303" pitchFamily="18" charset="0"/>
            </a:endParaRPr>
          </a:p>
        </p:txBody>
      </p:sp>
      <p:sp>
        <p:nvSpPr>
          <p:cNvPr id="167" name="Content Placeholder 2">
            <a:extLst>
              <a:ext uri="{FF2B5EF4-FFF2-40B4-BE49-F238E27FC236}">
                <a16:creationId xmlns:a16="http://schemas.microsoft.com/office/drawing/2014/main" id="{22BE7A67-706A-4296-B2FD-A5FA738D12A5}"/>
              </a:ext>
            </a:extLst>
          </p:cNvPr>
          <p:cNvSpPr txBox="1">
            <a:spLocks/>
          </p:cNvSpPr>
          <p:nvPr/>
        </p:nvSpPr>
        <p:spPr>
          <a:xfrm>
            <a:off x="662225" y="5874218"/>
            <a:ext cx="1399722" cy="34764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НСИ</a:t>
            </a:r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CB52C43E-C4D6-48FA-A1F0-377FF47CBF5B}"/>
              </a:ext>
            </a:extLst>
          </p:cNvPr>
          <p:cNvSpPr txBox="1">
            <a:spLocks/>
          </p:cNvSpPr>
          <p:nvPr/>
        </p:nvSpPr>
        <p:spPr>
          <a:xfrm>
            <a:off x="2283860" y="5894423"/>
            <a:ext cx="2006439" cy="4756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Прогноз, анализ, отчетность</a:t>
            </a:r>
          </a:p>
        </p:txBody>
      </p:sp>
      <p:sp>
        <p:nvSpPr>
          <p:cNvPr id="169" name="Content Placeholder 2">
            <a:extLst>
              <a:ext uri="{FF2B5EF4-FFF2-40B4-BE49-F238E27FC236}">
                <a16:creationId xmlns:a16="http://schemas.microsoft.com/office/drawing/2014/main" id="{EF4EC009-D1CF-4F27-88B6-960A7B30702B}"/>
              </a:ext>
            </a:extLst>
          </p:cNvPr>
          <p:cNvSpPr txBox="1">
            <a:spLocks/>
          </p:cNvSpPr>
          <p:nvPr/>
        </p:nvSpPr>
        <p:spPr>
          <a:xfrm>
            <a:off x="4331577" y="5899553"/>
            <a:ext cx="1708946" cy="499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Надзор</a:t>
            </a:r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FE49BC5D-7E6B-4760-A250-CB8F77FFCC7F}"/>
              </a:ext>
            </a:extLst>
          </p:cNvPr>
          <p:cNvSpPr txBox="1">
            <a:spLocks/>
          </p:cNvSpPr>
          <p:nvPr/>
        </p:nvSpPr>
        <p:spPr>
          <a:xfrm>
            <a:off x="6193989" y="5961626"/>
            <a:ext cx="1683565" cy="39328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</a:rPr>
              <a:t>МСФО</a:t>
            </a:r>
          </a:p>
        </p:txBody>
      </p:sp>
      <p:sp>
        <p:nvSpPr>
          <p:cNvPr id="210" name="Freeform 101">
            <a:extLst>
              <a:ext uri="{FF2B5EF4-FFF2-40B4-BE49-F238E27FC236}">
                <a16:creationId xmlns:a16="http://schemas.microsoft.com/office/drawing/2014/main" id="{433837BA-0994-4A90-BB96-6FC54F15BE36}"/>
              </a:ext>
            </a:extLst>
          </p:cNvPr>
          <p:cNvSpPr>
            <a:spLocks noEditPoints="1"/>
          </p:cNvSpPr>
          <p:nvPr/>
        </p:nvSpPr>
        <p:spPr bwMode="auto">
          <a:xfrm>
            <a:off x="6883046" y="5300659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11" name="Group 197">
            <a:extLst>
              <a:ext uri="{FF2B5EF4-FFF2-40B4-BE49-F238E27FC236}">
                <a16:creationId xmlns:a16="http://schemas.microsoft.com/office/drawing/2014/main" id="{23B785DF-EF4F-4293-AACB-7999B497DEB2}"/>
              </a:ext>
            </a:extLst>
          </p:cNvPr>
          <p:cNvGrpSpPr/>
          <p:nvPr/>
        </p:nvGrpSpPr>
        <p:grpSpPr>
          <a:xfrm>
            <a:off x="5124728" y="5308775"/>
            <a:ext cx="230943" cy="227905"/>
            <a:chOff x="5554663" y="3609975"/>
            <a:chExt cx="361950" cy="357188"/>
          </a:xfrm>
          <a:solidFill>
            <a:schemeClr val="bg1"/>
          </a:solidFill>
        </p:grpSpPr>
        <p:sp>
          <p:nvSpPr>
            <p:cNvPr id="212" name="Freeform 1764">
              <a:extLst>
                <a:ext uri="{FF2B5EF4-FFF2-40B4-BE49-F238E27FC236}">
                  <a16:creationId xmlns:a16="http://schemas.microsoft.com/office/drawing/2014/main" id="{B00474A6-4C29-483E-9925-4B7092228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613150"/>
              <a:ext cx="354013" cy="354013"/>
            </a:xfrm>
            <a:custGeom>
              <a:avLst/>
              <a:gdLst>
                <a:gd name="T0" fmla="*/ 92 w 94"/>
                <a:gd name="T1" fmla="*/ 94 h 94"/>
                <a:gd name="T2" fmla="*/ 2 w 94"/>
                <a:gd name="T3" fmla="*/ 94 h 94"/>
                <a:gd name="T4" fmla="*/ 0 w 94"/>
                <a:gd name="T5" fmla="*/ 92 h 94"/>
                <a:gd name="T6" fmla="*/ 0 w 94"/>
                <a:gd name="T7" fmla="*/ 2 h 94"/>
                <a:gd name="T8" fmla="*/ 2 w 94"/>
                <a:gd name="T9" fmla="*/ 0 h 94"/>
                <a:gd name="T10" fmla="*/ 4 w 94"/>
                <a:gd name="T11" fmla="*/ 2 h 94"/>
                <a:gd name="T12" fmla="*/ 4 w 94"/>
                <a:gd name="T13" fmla="*/ 90 h 94"/>
                <a:gd name="T14" fmla="*/ 92 w 94"/>
                <a:gd name="T15" fmla="*/ 90 h 94"/>
                <a:gd name="T16" fmla="*/ 94 w 94"/>
                <a:gd name="T17" fmla="*/ 92 h 94"/>
                <a:gd name="T18" fmla="*/ 92 w 94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92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4" y="91"/>
                    <a:pt x="94" y="92"/>
                  </a:cubicBezTo>
                  <a:cubicBezTo>
                    <a:pt x="94" y="93"/>
                    <a:pt x="93" y="94"/>
                    <a:pt x="9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765">
              <a:extLst>
                <a:ext uri="{FF2B5EF4-FFF2-40B4-BE49-F238E27FC236}">
                  <a16:creationId xmlns:a16="http://schemas.microsoft.com/office/drawing/2014/main" id="{DA403603-FE62-41CD-BB5B-996AAF137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3088" y="3684588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1766">
              <a:extLst>
                <a:ext uri="{FF2B5EF4-FFF2-40B4-BE49-F238E27FC236}">
                  <a16:creationId xmlns:a16="http://schemas.microsoft.com/office/drawing/2014/main" id="{7264AA73-507E-4951-AB06-A1AD4CEB6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97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767">
              <a:extLst>
                <a:ext uri="{FF2B5EF4-FFF2-40B4-BE49-F238E27FC236}">
                  <a16:creationId xmlns:a16="http://schemas.microsoft.com/office/drawing/2014/main" id="{438D2749-820C-471A-A377-4BFCDD505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371792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768">
              <a:extLst>
                <a:ext uri="{FF2B5EF4-FFF2-40B4-BE49-F238E27FC236}">
                  <a16:creationId xmlns:a16="http://schemas.microsoft.com/office/drawing/2014/main" id="{5BF905A8-6046-4777-933B-E602037F7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92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769">
              <a:extLst>
                <a:ext uri="{FF2B5EF4-FFF2-40B4-BE49-F238E27FC236}">
                  <a16:creationId xmlns:a16="http://schemas.microsoft.com/office/drawing/2014/main" id="{E8656350-8937-4295-878E-CD10E0334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7639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770">
              <a:extLst>
                <a:ext uri="{FF2B5EF4-FFF2-40B4-BE49-F238E27FC236}">
                  <a16:creationId xmlns:a16="http://schemas.microsoft.com/office/drawing/2014/main" id="{378D4920-1E88-4024-98EF-EA4E6907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60997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771">
              <a:extLst>
                <a:ext uri="{FF2B5EF4-FFF2-40B4-BE49-F238E27FC236}">
                  <a16:creationId xmlns:a16="http://schemas.microsoft.com/office/drawing/2014/main" id="{42861DF3-C5BB-4F46-BAC2-F8EC5DF1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646488"/>
              <a:ext cx="74613" cy="95250"/>
            </a:xfrm>
            <a:custGeom>
              <a:avLst/>
              <a:gdLst>
                <a:gd name="T0" fmla="*/ 2 w 20"/>
                <a:gd name="T1" fmla="*/ 25 h 25"/>
                <a:gd name="T2" fmla="*/ 1 w 20"/>
                <a:gd name="T3" fmla="*/ 24 h 25"/>
                <a:gd name="T4" fmla="*/ 1 w 20"/>
                <a:gd name="T5" fmla="*/ 21 h 25"/>
                <a:gd name="T6" fmla="*/ 16 w 20"/>
                <a:gd name="T7" fmla="*/ 1 h 25"/>
                <a:gd name="T8" fmla="*/ 19 w 20"/>
                <a:gd name="T9" fmla="*/ 1 h 25"/>
                <a:gd name="T10" fmla="*/ 20 w 20"/>
                <a:gd name="T11" fmla="*/ 4 h 25"/>
                <a:gd name="T12" fmla="*/ 4 w 20"/>
                <a:gd name="T13" fmla="*/ 24 h 25"/>
                <a:gd name="T14" fmla="*/ 2 w 20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5">
                  <a:moveTo>
                    <a:pt x="2" y="25"/>
                  </a:moveTo>
                  <a:cubicBezTo>
                    <a:pt x="2" y="25"/>
                    <a:pt x="1" y="24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772">
              <a:extLst>
                <a:ext uri="{FF2B5EF4-FFF2-40B4-BE49-F238E27FC236}">
                  <a16:creationId xmlns:a16="http://schemas.microsoft.com/office/drawing/2014/main" id="{12227B1E-F392-4144-9EBC-F8BD7C726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3711575"/>
              <a:ext cx="90488" cy="41275"/>
            </a:xfrm>
            <a:custGeom>
              <a:avLst/>
              <a:gdLst>
                <a:gd name="T0" fmla="*/ 22 w 24"/>
                <a:gd name="T1" fmla="*/ 11 h 11"/>
                <a:gd name="T2" fmla="*/ 21 w 24"/>
                <a:gd name="T3" fmla="*/ 11 h 11"/>
                <a:gd name="T4" fmla="*/ 2 w 24"/>
                <a:gd name="T5" fmla="*/ 4 h 11"/>
                <a:gd name="T6" fmla="*/ 1 w 24"/>
                <a:gd name="T7" fmla="*/ 2 h 11"/>
                <a:gd name="T8" fmla="*/ 3 w 24"/>
                <a:gd name="T9" fmla="*/ 1 h 11"/>
                <a:gd name="T10" fmla="*/ 22 w 24"/>
                <a:gd name="T11" fmla="*/ 7 h 11"/>
                <a:gd name="T12" fmla="*/ 24 w 24"/>
                <a:gd name="T13" fmla="*/ 9 h 11"/>
                <a:gd name="T14" fmla="*/ 2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2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3" y="10"/>
                    <a:pt x="23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773">
              <a:extLst>
                <a:ext uri="{FF2B5EF4-FFF2-40B4-BE49-F238E27FC236}">
                  <a16:creationId xmlns:a16="http://schemas.microsoft.com/office/drawing/2014/main" id="{ADF5A60E-BB40-4E79-9D17-CB4D9651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717925"/>
              <a:ext cx="117475" cy="76200"/>
            </a:xfrm>
            <a:custGeom>
              <a:avLst/>
              <a:gdLst>
                <a:gd name="T0" fmla="*/ 2 w 31"/>
                <a:gd name="T1" fmla="*/ 20 h 20"/>
                <a:gd name="T2" fmla="*/ 0 w 31"/>
                <a:gd name="T3" fmla="*/ 19 h 20"/>
                <a:gd name="T4" fmla="*/ 1 w 31"/>
                <a:gd name="T5" fmla="*/ 16 h 20"/>
                <a:gd name="T6" fmla="*/ 28 w 31"/>
                <a:gd name="T7" fmla="*/ 0 h 20"/>
                <a:gd name="T8" fmla="*/ 31 w 31"/>
                <a:gd name="T9" fmla="*/ 1 h 20"/>
                <a:gd name="T10" fmla="*/ 30 w 31"/>
                <a:gd name="T11" fmla="*/ 4 h 20"/>
                <a:gd name="T12" fmla="*/ 3 w 31"/>
                <a:gd name="T13" fmla="*/ 20 h 20"/>
                <a:gd name="T14" fmla="*/ 2 w 3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0">
                  <a:moveTo>
                    <a:pt x="2" y="20"/>
                  </a:move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2"/>
                    <a:pt x="31" y="3"/>
                    <a:pt x="3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774">
              <a:extLst>
                <a:ext uri="{FF2B5EF4-FFF2-40B4-BE49-F238E27FC236}">
                  <a16:creationId xmlns:a16="http://schemas.microsoft.com/office/drawing/2014/main" id="{4CB62C21-5167-4FDE-BD2A-7438ADB3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797300"/>
              <a:ext cx="82550" cy="52388"/>
            </a:xfrm>
            <a:custGeom>
              <a:avLst/>
              <a:gdLst>
                <a:gd name="T0" fmla="*/ 3 w 22"/>
                <a:gd name="T1" fmla="*/ 14 h 14"/>
                <a:gd name="T2" fmla="*/ 1 w 22"/>
                <a:gd name="T3" fmla="*/ 13 h 14"/>
                <a:gd name="T4" fmla="*/ 2 w 22"/>
                <a:gd name="T5" fmla="*/ 11 h 14"/>
                <a:gd name="T6" fmla="*/ 19 w 22"/>
                <a:gd name="T7" fmla="*/ 1 h 14"/>
                <a:gd name="T8" fmla="*/ 22 w 22"/>
                <a:gd name="T9" fmla="*/ 1 h 14"/>
                <a:gd name="T10" fmla="*/ 21 w 22"/>
                <a:gd name="T11" fmla="*/ 4 h 14"/>
                <a:gd name="T12" fmla="*/ 4 w 22"/>
                <a:gd name="T13" fmla="*/ 14 h 14"/>
                <a:gd name="T14" fmla="*/ 3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1775">
              <a:extLst>
                <a:ext uri="{FF2B5EF4-FFF2-40B4-BE49-F238E27FC236}">
                  <a16:creationId xmlns:a16="http://schemas.microsoft.com/office/drawing/2014/main" id="{2E71D870-9432-400D-8F37-34E763FE6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3846513"/>
              <a:ext cx="79375" cy="14288"/>
            </a:xfrm>
            <a:custGeom>
              <a:avLst/>
              <a:gdLst>
                <a:gd name="T0" fmla="*/ 19 w 21"/>
                <a:gd name="T1" fmla="*/ 4 h 4"/>
                <a:gd name="T2" fmla="*/ 2 w 21"/>
                <a:gd name="T3" fmla="*/ 4 h 4"/>
                <a:gd name="T4" fmla="*/ 0 w 21"/>
                <a:gd name="T5" fmla="*/ 2 h 4"/>
                <a:gd name="T6" fmla="*/ 2 w 21"/>
                <a:gd name="T7" fmla="*/ 0 h 4"/>
                <a:gd name="T8" fmla="*/ 19 w 21"/>
                <a:gd name="T9" fmla="*/ 0 h 4"/>
                <a:gd name="T10" fmla="*/ 21 w 21"/>
                <a:gd name="T11" fmla="*/ 2 h 4"/>
                <a:gd name="T12" fmla="*/ 19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3"/>
                    <a:pt x="21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1776">
              <a:extLst>
                <a:ext uri="{FF2B5EF4-FFF2-40B4-BE49-F238E27FC236}">
                  <a16:creationId xmlns:a16="http://schemas.microsoft.com/office/drawing/2014/main" id="{C6034CB8-40D4-43A0-81C0-5A1D366CE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57625"/>
              <a:ext cx="106363" cy="71438"/>
            </a:xfrm>
            <a:custGeom>
              <a:avLst/>
              <a:gdLst>
                <a:gd name="T0" fmla="*/ 3 w 28"/>
                <a:gd name="T1" fmla="*/ 19 h 19"/>
                <a:gd name="T2" fmla="*/ 1 w 28"/>
                <a:gd name="T3" fmla="*/ 19 h 19"/>
                <a:gd name="T4" fmla="*/ 2 w 28"/>
                <a:gd name="T5" fmla="*/ 16 h 19"/>
                <a:gd name="T6" fmla="*/ 25 w 28"/>
                <a:gd name="T7" fmla="*/ 1 h 19"/>
                <a:gd name="T8" fmla="*/ 27 w 28"/>
                <a:gd name="T9" fmla="*/ 1 h 19"/>
                <a:gd name="T10" fmla="*/ 27 w 28"/>
                <a:gd name="T11" fmla="*/ 4 h 19"/>
                <a:gd name="T12" fmla="*/ 4 w 28"/>
                <a:gd name="T13" fmla="*/ 19 h 19"/>
                <a:gd name="T14" fmla="*/ 3 w 2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9">
                  <a:moveTo>
                    <a:pt x="3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1" y="16"/>
                    <a:pt x="2" y="16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8" y="2"/>
                    <a:pt x="28" y="3"/>
                    <a:pt x="27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3" name="Group 109">
            <a:extLst>
              <a:ext uri="{FF2B5EF4-FFF2-40B4-BE49-F238E27FC236}">
                <a16:creationId xmlns:a16="http://schemas.microsoft.com/office/drawing/2014/main" id="{EE285F95-4DE8-4399-89D2-86F36FA0B4C5}"/>
              </a:ext>
            </a:extLst>
          </p:cNvPr>
          <p:cNvGrpSpPr/>
          <p:nvPr/>
        </p:nvGrpSpPr>
        <p:grpSpPr>
          <a:xfrm>
            <a:off x="3093779" y="5266002"/>
            <a:ext cx="336392" cy="339492"/>
            <a:chOff x="2684463" y="3619500"/>
            <a:chExt cx="344487" cy="347663"/>
          </a:xfrm>
        </p:grpSpPr>
        <p:sp>
          <p:nvSpPr>
            <p:cNvPr id="244" name="Rectangle 97">
              <a:extLst>
                <a:ext uri="{FF2B5EF4-FFF2-40B4-BE49-F238E27FC236}">
                  <a16:creationId xmlns:a16="http://schemas.microsoft.com/office/drawing/2014/main" id="{1DDA6426-817A-4110-99CB-7DF7E12E6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3709988"/>
              <a:ext cx="180975" cy="2571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6">
              <a:extLst>
                <a:ext uri="{FF2B5EF4-FFF2-40B4-BE49-F238E27FC236}">
                  <a16:creationId xmlns:a16="http://schemas.microsoft.com/office/drawing/2014/main" id="{B3745987-C828-4957-8813-2DC6799ED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3619500"/>
              <a:ext cx="90488" cy="241300"/>
            </a:xfrm>
            <a:custGeom>
              <a:avLst/>
              <a:gdLst>
                <a:gd name="T0" fmla="*/ 12 w 24"/>
                <a:gd name="T1" fmla="*/ 64 h 64"/>
                <a:gd name="T2" fmla="*/ 0 w 24"/>
                <a:gd name="T3" fmla="*/ 64 h 64"/>
                <a:gd name="T4" fmla="*/ 0 w 24"/>
                <a:gd name="T5" fmla="*/ 12 h 64"/>
                <a:gd name="T6" fmla="*/ 12 w 24"/>
                <a:gd name="T7" fmla="*/ 0 h 64"/>
                <a:gd name="T8" fmla="*/ 24 w 24"/>
                <a:gd name="T9" fmla="*/ 12 h 64"/>
                <a:gd name="T10" fmla="*/ 12 w 24"/>
                <a:gd name="T11" fmla="*/ 24 h 64"/>
                <a:gd name="T12" fmla="*/ 12 w 24"/>
                <a:gd name="T13" fmla="*/ 16 h 64"/>
                <a:gd name="T14" fmla="*/ 23 w 24"/>
                <a:gd name="T1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64">
                  <a:moveTo>
                    <a:pt x="12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3" y="16"/>
                    <a:pt x="23" y="16"/>
                    <a:pt x="23" y="1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">
              <a:extLst>
                <a:ext uri="{FF2B5EF4-FFF2-40B4-BE49-F238E27FC236}">
                  <a16:creationId xmlns:a16="http://schemas.microsoft.com/office/drawing/2014/main" id="{80D61E9A-8AE8-4241-BB3D-DFE16E75D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913" y="3619500"/>
              <a:ext cx="225425" cy="90488"/>
            </a:xfrm>
            <a:custGeom>
              <a:avLst/>
              <a:gdLst>
                <a:gd name="T0" fmla="*/ 48 w 60"/>
                <a:gd name="T1" fmla="*/ 24 h 24"/>
                <a:gd name="T2" fmla="*/ 60 w 60"/>
                <a:gd name="T3" fmla="*/ 12 h 24"/>
                <a:gd name="T4" fmla="*/ 48 w 60"/>
                <a:gd name="T5" fmla="*/ 0 h 24"/>
                <a:gd name="T6" fmla="*/ 0 w 6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4">
                  <a:moveTo>
                    <a:pt x="48" y="24"/>
                  </a:moveTo>
                  <a:cubicBezTo>
                    <a:pt x="55" y="24"/>
                    <a:pt x="60" y="19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Line 8">
              <a:extLst>
                <a:ext uri="{FF2B5EF4-FFF2-40B4-BE49-F238E27FC236}">
                  <a16:creationId xmlns:a16="http://schemas.microsoft.com/office/drawing/2014/main" id="{F9FD7FFD-76F5-4FC0-A47F-1F53D6972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77031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Line 9">
              <a:extLst>
                <a:ext uri="{FF2B5EF4-FFF2-40B4-BE49-F238E27FC236}">
                  <a16:creationId xmlns:a16="http://schemas.microsoft.com/office/drawing/2014/main" id="{017CD056-144F-452A-87B5-D784E7563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30638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Line 10">
              <a:extLst>
                <a:ext uri="{FF2B5EF4-FFF2-40B4-BE49-F238E27FC236}">
                  <a16:creationId xmlns:a16="http://schemas.microsoft.com/office/drawing/2014/main" id="{1B22AF4D-B591-4BF9-AFD2-49BC8B3AC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92550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11">
              <a:extLst>
                <a:ext uri="{FF2B5EF4-FFF2-40B4-BE49-F238E27FC236}">
                  <a16:creationId xmlns:a16="http://schemas.microsoft.com/office/drawing/2014/main" id="{964806C9-B3A9-4804-88EF-CDF84471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3740150"/>
              <a:ext cx="38100" cy="30163"/>
            </a:xfrm>
            <a:custGeom>
              <a:avLst/>
              <a:gdLst>
                <a:gd name="T0" fmla="*/ 0 w 24"/>
                <a:gd name="T1" fmla="*/ 14 h 19"/>
                <a:gd name="T2" fmla="*/ 5 w 24"/>
                <a:gd name="T3" fmla="*/ 19 h 19"/>
                <a:gd name="T4" fmla="*/ 24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14"/>
                  </a:moveTo>
                  <a:lnTo>
                    <a:pt x="5" y="19"/>
                  </a:lnTo>
                  <a:lnTo>
                    <a:pt x="2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12">
              <a:extLst>
                <a:ext uri="{FF2B5EF4-FFF2-40B4-BE49-F238E27FC236}">
                  <a16:creationId xmlns:a16="http://schemas.microsoft.com/office/drawing/2014/main" id="{9650F1C8-62EF-4935-AC5C-EE9627474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3800475"/>
              <a:ext cx="38100" cy="30163"/>
            </a:xfrm>
            <a:custGeom>
              <a:avLst/>
              <a:gdLst>
                <a:gd name="T0" fmla="*/ 0 w 24"/>
                <a:gd name="T1" fmla="*/ 15 h 19"/>
                <a:gd name="T2" fmla="*/ 5 w 24"/>
                <a:gd name="T3" fmla="*/ 19 h 19"/>
                <a:gd name="T4" fmla="*/ 24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15"/>
                  </a:moveTo>
                  <a:lnTo>
                    <a:pt x="5" y="19"/>
                  </a:lnTo>
                  <a:lnTo>
                    <a:pt x="2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13">
              <a:extLst>
                <a:ext uri="{FF2B5EF4-FFF2-40B4-BE49-F238E27FC236}">
                  <a16:creationId xmlns:a16="http://schemas.microsoft.com/office/drawing/2014/main" id="{DCFCD5DC-E658-4DF5-8398-E78AA576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3702050"/>
              <a:ext cx="44450" cy="265113"/>
            </a:xfrm>
            <a:custGeom>
              <a:avLst/>
              <a:gdLst>
                <a:gd name="T0" fmla="*/ 12 w 12"/>
                <a:gd name="T1" fmla="*/ 64 h 70"/>
                <a:gd name="T2" fmla="*/ 6 w 12"/>
                <a:gd name="T3" fmla="*/ 70 h 70"/>
                <a:gd name="T4" fmla="*/ 0 w 12"/>
                <a:gd name="T5" fmla="*/ 64 h 70"/>
                <a:gd name="T6" fmla="*/ 0 w 12"/>
                <a:gd name="T7" fmla="*/ 6 h 70"/>
                <a:gd name="T8" fmla="*/ 6 w 12"/>
                <a:gd name="T9" fmla="*/ 0 h 70"/>
                <a:gd name="T10" fmla="*/ 12 w 12"/>
                <a:gd name="T11" fmla="*/ 6 h 70"/>
                <a:gd name="T12" fmla="*/ 12 w 12"/>
                <a:gd name="T1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0">
                  <a:moveTo>
                    <a:pt x="12" y="64"/>
                  </a:moveTo>
                  <a:cubicBezTo>
                    <a:pt x="12" y="67"/>
                    <a:pt x="9" y="70"/>
                    <a:pt x="6" y="70"/>
                  </a:cubicBezTo>
                  <a:cubicBezTo>
                    <a:pt x="3" y="70"/>
                    <a:pt x="0" y="67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64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Line 14">
              <a:extLst>
                <a:ext uri="{FF2B5EF4-FFF2-40B4-BE49-F238E27FC236}">
                  <a16:creationId xmlns:a16="http://schemas.microsoft.com/office/drawing/2014/main" id="{8F30A5B1-2C12-4A15-8E44-2FADBCA26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500" y="393700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Line 15">
              <a:extLst>
                <a:ext uri="{FF2B5EF4-FFF2-40B4-BE49-F238E27FC236}">
                  <a16:creationId xmlns:a16="http://schemas.microsoft.com/office/drawing/2014/main" id="{ED2A4301-A8C9-43C4-8D5E-D602194B4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500" y="3830638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368461B8-6255-4D50-89B5-F03DFE04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717925"/>
              <a:ext cx="30163" cy="136525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6 h 36"/>
                <a:gd name="T4" fmla="*/ 6 w 8"/>
                <a:gd name="T5" fmla="*/ 0 h 36"/>
                <a:gd name="T6" fmla="*/ 8 w 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6" name="Group 20">
            <a:extLst>
              <a:ext uri="{FF2B5EF4-FFF2-40B4-BE49-F238E27FC236}">
                <a16:creationId xmlns:a16="http://schemas.microsoft.com/office/drawing/2014/main" id="{23DAD6F9-CAA0-4044-A5FB-ADAB87A16360}"/>
              </a:ext>
            </a:extLst>
          </p:cNvPr>
          <p:cNvGrpSpPr/>
          <p:nvPr/>
        </p:nvGrpSpPr>
        <p:grpSpPr>
          <a:xfrm>
            <a:off x="1204467" y="5342890"/>
            <a:ext cx="256104" cy="262115"/>
            <a:chOff x="7734301" y="3617914"/>
            <a:chExt cx="338137" cy="346075"/>
          </a:xfrm>
        </p:grpSpPr>
        <p:sp>
          <p:nvSpPr>
            <p:cNvPr id="257" name="Oval 179">
              <a:extLst>
                <a:ext uri="{FF2B5EF4-FFF2-40B4-BE49-F238E27FC236}">
                  <a16:creationId xmlns:a16="http://schemas.microsoft.com/office/drawing/2014/main" id="{85B71EC2-833A-4AB6-9344-5DD89051E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463" y="3617914"/>
              <a:ext cx="104775" cy="104775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180">
              <a:extLst>
                <a:ext uri="{FF2B5EF4-FFF2-40B4-BE49-F238E27FC236}">
                  <a16:creationId xmlns:a16="http://schemas.microsoft.com/office/drawing/2014/main" id="{FB24F09F-E247-4E16-A36C-60E434E0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3752851"/>
              <a:ext cx="165100" cy="211138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8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181">
              <a:extLst>
                <a:ext uri="{FF2B5EF4-FFF2-40B4-BE49-F238E27FC236}">
                  <a16:creationId xmlns:a16="http://schemas.microsoft.com/office/drawing/2014/main" id="{11CE2546-1F50-4550-BD94-6EDE3750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6" y="3752851"/>
              <a:ext cx="30163" cy="104775"/>
            </a:xfrm>
            <a:custGeom>
              <a:avLst/>
              <a:gdLst>
                <a:gd name="T0" fmla="*/ 15 w 19"/>
                <a:gd name="T1" fmla="*/ 0 h 66"/>
                <a:gd name="T2" fmla="*/ 5 w 19"/>
                <a:gd name="T3" fmla="*/ 0 h 66"/>
                <a:gd name="T4" fmla="*/ 0 w 19"/>
                <a:gd name="T5" fmla="*/ 57 h 66"/>
                <a:gd name="T6" fmla="*/ 10 w 19"/>
                <a:gd name="T7" fmla="*/ 66 h 66"/>
                <a:gd name="T8" fmla="*/ 19 w 19"/>
                <a:gd name="T9" fmla="*/ 57 h 66"/>
                <a:gd name="T10" fmla="*/ 15 w 19"/>
                <a:gd name="T11" fmla="*/ 0 h 66"/>
                <a:gd name="T12" fmla="*/ 15 w 1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6">
                  <a:moveTo>
                    <a:pt x="15" y="0"/>
                  </a:moveTo>
                  <a:lnTo>
                    <a:pt x="5" y="0"/>
                  </a:lnTo>
                  <a:lnTo>
                    <a:pt x="0" y="57"/>
                  </a:lnTo>
                  <a:lnTo>
                    <a:pt x="10" y="66"/>
                  </a:lnTo>
                  <a:lnTo>
                    <a:pt x="19" y="5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182">
              <a:extLst>
                <a:ext uri="{FF2B5EF4-FFF2-40B4-BE49-F238E27FC236}">
                  <a16:creationId xmlns:a16="http://schemas.microsoft.com/office/drawing/2014/main" id="{8698BC4F-B6E4-4F80-B5CA-D14D8221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3632201"/>
              <a:ext cx="158750" cy="211138"/>
            </a:xfrm>
            <a:custGeom>
              <a:avLst/>
              <a:gdLst>
                <a:gd name="T0" fmla="*/ 10 w 100"/>
                <a:gd name="T1" fmla="*/ 133 h 133"/>
                <a:gd name="T2" fmla="*/ 100 w 100"/>
                <a:gd name="T3" fmla="*/ 133 h 133"/>
                <a:gd name="T4" fmla="*/ 100 w 100"/>
                <a:gd name="T5" fmla="*/ 0 h 133"/>
                <a:gd name="T6" fmla="*/ 0 w 1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33">
                  <a:moveTo>
                    <a:pt x="10" y="133"/>
                  </a:moveTo>
                  <a:lnTo>
                    <a:pt x="100" y="133"/>
                  </a:lnTo>
                  <a:lnTo>
                    <a:pt x="100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183">
              <a:extLst>
                <a:ext uri="{FF2B5EF4-FFF2-40B4-BE49-F238E27FC236}">
                  <a16:creationId xmlns:a16="http://schemas.microsoft.com/office/drawing/2014/main" id="{87B417A0-980F-42C1-B569-C9EDA48B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3670301"/>
              <a:ext cx="93663" cy="120650"/>
            </a:xfrm>
            <a:custGeom>
              <a:avLst/>
              <a:gdLst>
                <a:gd name="T0" fmla="*/ 0 w 59"/>
                <a:gd name="T1" fmla="*/ 76 h 76"/>
                <a:gd name="T2" fmla="*/ 16 w 59"/>
                <a:gd name="T3" fmla="*/ 28 h 76"/>
                <a:gd name="T4" fmla="*/ 44 w 59"/>
                <a:gd name="T5" fmla="*/ 42 h 76"/>
                <a:gd name="T6" fmla="*/ 59 w 59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6">
                  <a:moveTo>
                    <a:pt x="0" y="76"/>
                  </a:moveTo>
                  <a:lnTo>
                    <a:pt x="16" y="28"/>
                  </a:lnTo>
                  <a:lnTo>
                    <a:pt x="44" y="42"/>
                  </a:lnTo>
                  <a:lnTo>
                    <a:pt x="5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8ED91D7C-C536-4A59-AA90-7DD4746902E8}"/>
              </a:ext>
            </a:extLst>
          </p:cNvPr>
          <p:cNvSpPr/>
          <p:nvPr/>
        </p:nvSpPr>
        <p:spPr>
          <a:xfrm>
            <a:off x="8626253" y="4828590"/>
            <a:ext cx="3189767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</a:t>
            </a:r>
            <a:r>
              <a:rPr lang="ru-RU" dirty="0"/>
              <a:t> 25 тысяч</a:t>
            </a:r>
            <a:r>
              <a:rPr lang="en-US" dirty="0"/>
              <a:t> </a:t>
            </a:r>
            <a:r>
              <a:rPr lang="ru-RU" dirty="0"/>
              <a:t>показателей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ru-RU" sz="1400" b="1" dirty="0"/>
              <a:t>~</a:t>
            </a:r>
            <a:r>
              <a:rPr lang="ru-RU" dirty="0"/>
              <a:t> 300</a:t>
            </a:r>
            <a:r>
              <a:rPr lang="en-US" dirty="0"/>
              <a:t> </a:t>
            </a:r>
            <a:r>
              <a:rPr lang="ru-RU" dirty="0"/>
              <a:t>форм входных данных </a:t>
            </a:r>
          </a:p>
          <a:p>
            <a:pPr>
              <a:spcBef>
                <a:spcPts val="800"/>
              </a:spcBef>
            </a:pPr>
            <a:r>
              <a:rPr lang="ru-RU" sz="1400" b="1" dirty="0"/>
              <a:t>~</a:t>
            </a:r>
            <a:r>
              <a:rPr lang="ru-RU" dirty="0"/>
              <a:t> 200</a:t>
            </a:r>
            <a:r>
              <a:rPr lang="en-US" dirty="0"/>
              <a:t> </a:t>
            </a:r>
            <a:r>
              <a:rPr lang="ru-RU" dirty="0"/>
              <a:t>форм выходных данных </a:t>
            </a:r>
          </a:p>
        </p:txBody>
      </p:sp>
    </p:spTree>
    <p:extLst>
      <p:ext uri="{BB962C8B-B14F-4D97-AF65-F5344CB8AC3E}">
        <p14:creationId xmlns:p14="http://schemas.microsoft.com/office/powerpoint/2010/main" val="52752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1572541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158696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think-cell Slide" r:id="rId8" imgW="383" imgH="384" progId="TCLayout.ActiveDocument.1">
                  <p:embed/>
                </p:oleObj>
              </mc:Choice>
              <mc:Fallback>
                <p:oleObj name="think-cell Slide" r:id="rId8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8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Банковский сектор</a:t>
            </a:r>
          </a:p>
        </p:txBody>
      </p:sp>
      <p:pic>
        <p:nvPicPr>
          <p:cNvPr id="160" name="Picture 2">
            <a:extLst>
              <a:ext uri="{FF2B5EF4-FFF2-40B4-BE49-F238E27FC236}">
                <a16:creationId xmlns:a16="http://schemas.microsoft.com/office/drawing/2014/main" id="{8772DC64-D086-46EB-873F-B0286744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570" y="1752023"/>
            <a:ext cx="5569556" cy="4256810"/>
          </a:xfrm>
          <a:prstGeom prst="rect">
            <a:avLst/>
          </a:prstGeom>
          <a:noFill/>
          <a:ln>
            <a:noFill/>
          </a:ln>
          <a:effectLst>
            <a:outerShdw blurRad="127000" dist="35921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0A17F6FF-04B1-478B-B854-679870463AAA}"/>
              </a:ext>
            </a:extLst>
          </p:cNvPr>
          <p:cNvSpPr/>
          <p:nvPr/>
        </p:nvSpPr>
        <p:spPr>
          <a:xfrm>
            <a:off x="181951" y="1752023"/>
            <a:ext cx="5911546" cy="4409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Встраивается в существующую инфраструктуру</a:t>
            </a:r>
          </a:p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Взаимодействует с имеющимися системами в гетерогенных средах</a:t>
            </a:r>
          </a:p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Получает и предоставляет данные в разных форматах</a:t>
            </a:r>
          </a:p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Удовлетворяет жестким требованиям безопасности и отказоустойчивости</a:t>
            </a:r>
          </a:p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Не перестраивает пользователей под себя, а помогает им эффективнее выполнять свою работу</a:t>
            </a:r>
          </a:p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Выдает результат оперативно и эффективно </a:t>
            </a:r>
          </a:p>
          <a:p>
            <a:pPr marL="285750" lvl="0" indent="-285750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Дорабатывается за разумное время, удовлетворяя растущие и быстроменяющиеся потребности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52987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Text&#10;&#10;Description automatically generated">
            <a:extLst>
              <a:ext uri="{FF2B5EF4-FFF2-40B4-BE49-F238E27FC236}">
                <a16:creationId xmlns:a16="http://schemas.microsoft.com/office/drawing/2014/main" id="{750BF887-3F0D-4749-8F44-5453BF7BC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" y="0"/>
            <a:ext cx="6089077" cy="1586968"/>
          </a:xfrm>
          <a:prstGeom prst="rect">
            <a:avLst/>
          </a:prstGeom>
        </p:spPr>
      </p:pic>
      <p:pic>
        <p:nvPicPr>
          <p:cNvPr id="15" name="Picture 6" descr="Text&#10;&#10;Description automatically generated">
            <a:extLst>
              <a:ext uri="{FF2B5EF4-FFF2-40B4-BE49-F238E27FC236}">
                <a16:creationId xmlns:a16="http://schemas.microsoft.com/office/drawing/2014/main" id="{571C78BF-5CA4-48B9-9019-DAB0692D78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9" y="1586968"/>
            <a:ext cx="6089077" cy="1586968"/>
          </a:xfrm>
          <a:prstGeom prst="rect">
            <a:avLst/>
          </a:prstGeom>
        </p:spPr>
      </p:pic>
      <p:pic>
        <p:nvPicPr>
          <p:cNvPr id="16" name="Picture 6" descr="Text&#10;&#10;Description automatically generated">
            <a:extLst>
              <a:ext uri="{FF2B5EF4-FFF2-40B4-BE49-F238E27FC236}">
                <a16:creationId xmlns:a16="http://schemas.microsoft.com/office/drawing/2014/main" id="{C94C4238-4609-4364-A90B-7DD7C4CE2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5" y="3173936"/>
            <a:ext cx="6089077" cy="1586968"/>
          </a:xfrm>
          <a:prstGeom prst="rect">
            <a:avLst/>
          </a:prstGeom>
        </p:spPr>
      </p:pic>
      <p:pic>
        <p:nvPicPr>
          <p:cNvPr id="17" name="Picture 6" descr="Text&#10;&#10;Description automatically generated">
            <a:extLst>
              <a:ext uri="{FF2B5EF4-FFF2-40B4-BE49-F238E27FC236}">
                <a16:creationId xmlns:a16="http://schemas.microsoft.com/office/drawing/2014/main" id="{B0ED93DF-855E-46D0-ABF3-31858B7C62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5" y="4760904"/>
            <a:ext cx="6089077" cy="2097096"/>
          </a:xfrm>
          <a:prstGeom prst="rect">
            <a:avLst/>
          </a:prstGeom>
        </p:spPr>
      </p:pic>
      <p:pic>
        <p:nvPicPr>
          <p:cNvPr id="18" name="Picture 6" descr="Text&#10;&#10;Description automatically generated">
            <a:extLst>
              <a:ext uri="{FF2B5EF4-FFF2-40B4-BE49-F238E27FC236}">
                <a16:creationId xmlns:a16="http://schemas.microsoft.com/office/drawing/2014/main" id="{0C26BFE7-5680-445A-841A-AF46C78317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13" y="10509"/>
            <a:ext cx="6089077" cy="1586968"/>
          </a:xfrm>
          <a:prstGeom prst="rect">
            <a:avLst/>
          </a:prstGeom>
        </p:spPr>
      </p:pic>
      <p:pic>
        <p:nvPicPr>
          <p:cNvPr id="19" name="Picture 6" descr="Text&#10;&#10;Description automatically generated">
            <a:extLst>
              <a:ext uri="{FF2B5EF4-FFF2-40B4-BE49-F238E27FC236}">
                <a16:creationId xmlns:a16="http://schemas.microsoft.com/office/drawing/2014/main" id="{60DFB087-A4FA-4707-9235-FA90A66EA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920" y="1586967"/>
            <a:ext cx="6089077" cy="1586968"/>
          </a:xfrm>
          <a:prstGeom prst="rect">
            <a:avLst/>
          </a:prstGeom>
        </p:spPr>
      </p:pic>
      <p:pic>
        <p:nvPicPr>
          <p:cNvPr id="20" name="Picture 6" descr="Text&#10;&#10;Description automatically generated">
            <a:extLst>
              <a:ext uri="{FF2B5EF4-FFF2-40B4-BE49-F238E27FC236}">
                <a16:creationId xmlns:a16="http://schemas.microsoft.com/office/drawing/2014/main" id="{74C8527F-E594-48ED-A6EF-E76035B923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666" y="3157795"/>
            <a:ext cx="6089077" cy="1586968"/>
          </a:xfrm>
          <a:prstGeom prst="rect">
            <a:avLst/>
          </a:prstGeom>
        </p:spPr>
      </p:pic>
      <p:pic>
        <p:nvPicPr>
          <p:cNvPr id="21" name="Picture 6" descr="Text&#10;&#10;Description automatically generated">
            <a:extLst>
              <a:ext uri="{FF2B5EF4-FFF2-40B4-BE49-F238E27FC236}">
                <a16:creationId xmlns:a16="http://schemas.microsoft.com/office/drawing/2014/main" id="{B8895BD2-1827-4FE6-B59B-E1EBF8C95C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666" y="4732612"/>
            <a:ext cx="6089077" cy="2125388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388AE79-C35A-44CF-BB11-67BF98DB0B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0542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think-cell Slide" r:id="rId8" imgW="383" imgH="384" progId="TCLayout.ActiveDocument.1">
                  <p:embed/>
                </p:oleObj>
              </mc:Choice>
              <mc:Fallback>
                <p:oleObj name="think-cell Slide" r:id="rId8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32E1961-E489-4819-965B-952C0A8472D5}"/>
              </a:ext>
            </a:extLst>
          </p:cNvPr>
          <p:cNvSpPr/>
          <p:nvPr/>
        </p:nvSpPr>
        <p:spPr>
          <a:xfrm>
            <a:off x="3339" y="-2"/>
            <a:ext cx="12192001" cy="6858000"/>
          </a:xfrm>
          <a:custGeom>
            <a:avLst/>
            <a:gdLst>
              <a:gd name="connsiteX0" fmla="*/ 10402318 w 12192001"/>
              <a:gd name="connsiteY0" fmla="*/ 1809750 h 6858000"/>
              <a:gd name="connsiteX1" fmla="*/ 10383324 w 12192001"/>
              <a:gd name="connsiteY1" fmla="*/ 1826124 h 6858000"/>
              <a:gd name="connsiteX2" fmla="*/ 10402318 w 12192001"/>
              <a:gd name="connsiteY2" fmla="*/ 1842767 h 6858000"/>
              <a:gd name="connsiteX3" fmla="*/ 2 w 12192001"/>
              <a:gd name="connsiteY3" fmla="*/ 0 h 6858000"/>
              <a:gd name="connsiteX4" fmla="*/ 12192001 w 12192001"/>
              <a:gd name="connsiteY4" fmla="*/ 0 h 6858000"/>
              <a:gd name="connsiteX5" fmla="*/ 12192001 w 12192001"/>
              <a:gd name="connsiteY5" fmla="*/ 3404602 h 6858000"/>
              <a:gd name="connsiteX6" fmla="*/ 10127234 w 12192001"/>
              <a:gd name="connsiteY6" fmla="*/ 5184574 h 6858000"/>
              <a:gd name="connsiteX7" fmla="*/ 8322215 w 12192001"/>
              <a:gd name="connsiteY7" fmla="*/ 3602943 h 6858000"/>
              <a:gd name="connsiteX8" fmla="*/ 7040449 w 12192001"/>
              <a:gd name="connsiteY8" fmla="*/ 4707914 h 6858000"/>
              <a:gd name="connsiteX9" fmla="*/ 5127900 w 12192001"/>
              <a:gd name="connsiteY9" fmla="*/ 3429000 h 6858000"/>
              <a:gd name="connsiteX10" fmla="*/ 0 w 12192001"/>
              <a:gd name="connsiteY10" fmla="*/ 0 h 6858000"/>
              <a:gd name="connsiteX11" fmla="*/ 2 w 12192001"/>
              <a:gd name="connsiteY11" fmla="*/ 0 h 6858000"/>
              <a:gd name="connsiteX12" fmla="*/ 2 w 12192001"/>
              <a:gd name="connsiteY12" fmla="*/ 6858000 h 6858000"/>
              <a:gd name="connsiteX13" fmla="*/ 1 w 12192001"/>
              <a:gd name="connsiteY13" fmla="*/ 6858000 h 6858000"/>
              <a:gd name="connsiteX14" fmla="*/ 0 w 12192001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58000">
                <a:moveTo>
                  <a:pt x="10402318" y="1809750"/>
                </a:moveTo>
                <a:lnTo>
                  <a:pt x="10383324" y="1826124"/>
                </a:lnTo>
                <a:lnTo>
                  <a:pt x="10402318" y="1842767"/>
                </a:lnTo>
                <a:close/>
                <a:moveTo>
                  <a:pt x="2" y="0"/>
                </a:moveTo>
                <a:lnTo>
                  <a:pt x="12192001" y="0"/>
                </a:lnTo>
                <a:lnTo>
                  <a:pt x="12192001" y="3404602"/>
                </a:lnTo>
                <a:lnTo>
                  <a:pt x="10127234" y="5184574"/>
                </a:lnTo>
                <a:lnTo>
                  <a:pt x="8322215" y="3602943"/>
                </a:lnTo>
                <a:lnTo>
                  <a:pt x="7040449" y="4707914"/>
                </a:lnTo>
                <a:lnTo>
                  <a:pt x="5127900" y="3429000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E0E5250-99FB-4DF7-94EB-B46A7BD8BD0D}"/>
              </a:ext>
            </a:extLst>
          </p:cNvPr>
          <p:cNvSpPr/>
          <p:nvPr/>
        </p:nvSpPr>
        <p:spPr>
          <a:xfrm rot="5400000">
            <a:off x="-865052" y="865051"/>
            <a:ext cx="6858000" cy="5127897"/>
          </a:xfrm>
          <a:prstGeom prst="triangle">
            <a:avLst/>
          </a:prstGeom>
          <a:gradFill>
            <a:gsLst>
              <a:gs pos="100000">
                <a:srgbClr val="1C90F0"/>
              </a:gs>
              <a:gs pos="21000">
                <a:srgbClr val="0D6FC2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36A5E1-2AC4-4F4B-A4F7-2A9F4D4C4484}"/>
              </a:ext>
            </a:extLst>
          </p:cNvPr>
          <p:cNvSpPr/>
          <p:nvPr/>
        </p:nvSpPr>
        <p:spPr>
          <a:xfrm flipH="1">
            <a:off x="-1" y="3429000"/>
            <a:ext cx="7040448" cy="3429000"/>
          </a:xfrm>
          <a:custGeom>
            <a:avLst/>
            <a:gdLst>
              <a:gd name="connsiteX0" fmla="*/ 1912551 w 7040448"/>
              <a:gd name="connsiteY0" fmla="*/ 0 h 3429000"/>
              <a:gd name="connsiteX1" fmla="*/ 0 w 7040448"/>
              <a:gd name="connsiteY1" fmla="*/ 1278914 h 3429000"/>
              <a:gd name="connsiteX2" fmla="*/ 2494101 w 7040448"/>
              <a:gd name="connsiteY2" fmla="*/ 3429000 h 3429000"/>
              <a:gd name="connsiteX3" fmla="*/ 7040448 w 704044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0448" h="3429000">
                <a:moveTo>
                  <a:pt x="1912551" y="0"/>
                </a:moveTo>
                <a:lnTo>
                  <a:pt x="0" y="1278914"/>
                </a:lnTo>
                <a:lnTo>
                  <a:pt x="2494101" y="3429000"/>
                </a:lnTo>
                <a:lnTo>
                  <a:pt x="7040448" y="3429000"/>
                </a:lnTo>
                <a:close/>
              </a:path>
            </a:pathLst>
          </a:custGeom>
          <a:gradFill>
            <a:gsLst>
              <a:gs pos="0">
                <a:srgbClr val="C274B1"/>
              </a:gs>
              <a:gs pos="86000">
                <a:srgbClr val="99438A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E8217FB-1208-4CCF-83EA-BDC896DAB979}"/>
              </a:ext>
            </a:extLst>
          </p:cNvPr>
          <p:cNvSpPr/>
          <p:nvPr/>
        </p:nvSpPr>
        <p:spPr>
          <a:xfrm>
            <a:off x="4546346" y="1799240"/>
            <a:ext cx="5855970" cy="5048250"/>
          </a:xfrm>
          <a:custGeom>
            <a:avLst/>
            <a:gdLst>
              <a:gd name="connsiteX0" fmla="*/ 3775867 w 5855970"/>
              <a:gd name="connsiteY0" fmla="*/ 1793193 h 5048250"/>
              <a:gd name="connsiteX1" fmla="*/ 5580886 w 5855970"/>
              <a:gd name="connsiteY1" fmla="*/ 3374824 h 5048250"/>
              <a:gd name="connsiteX2" fmla="*/ 3639711 w 5855970"/>
              <a:gd name="connsiteY2" fmla="*/ 5048250 h 5048250"/>
              <a:gd name="connsiteX3" fmla="*/ 0 w 5855970"/>
              <a:gd name="connsiteY3" fmla="*/ 5048250 h 5048250"/>
              <a:gd name="connsiteX4" fmla="*/ 5855970 w 5855970"/>
              <a:gd name="connsiteY4" fmla="*/ 0 h 5048250"/>
              <a:gd name="connsiteX5" fmla="*/ 5855970 w 5855970"/>
              <a:gd name="connsiteY5" fmla="*/ 33017 h 5048250"/>
              <a:gd name="connsiteX6" fmla="*/ 5836976 w 5855970"/>
              <a:gd name="connsiteY6" fmla="*/ 16374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5970" h="5048250">
                <a:moveTo>
                  <a:pt x="3775867" y="1793193"/>
                </a:moveTo>
                <a:lnTo>
                  <a:pt x="5580886" y="3374824"/>
                </a:lnTo>
                <a:lnTo>
                  <a:pt x="3639711" y="5048250"/>
                </a:lnTo>
                <a:lnTo>
                  <a:pt x="0" y="5048250"/>
                </a:lnTo>
                <a:close/>
                <a:moveTo>
                  <a:pt x="5855970" y="0"/>
                </a:moveTo>
                <a:lnTo>
                  <a:pt x="5855970" y="33017"/>
                </a:lnTo>
                <a:lnTo>
                  <a:pt x="5836976" y="16374"/>
                </a:lnTo>
                <a:close/>
              </a:path>
            </a:pathLst>
          </a:custGeom>
          <a:gradFill>
            <a:gsLst>
              <a:gs pos="0">
                <a:srgbClr val="37C8FB"/>
              </a:gs>
              <a:gs pos="85000">
                <a:srgbClr val="048ABB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41189D4-94F9-44F0-B385-DF2A7E97C4FF}"/>
              </a:ext>
            </a:extLst>
          </p:cNvPr>
          <p:cNvSpPr/>
          <p:nvPr/>
        </p:nvSpPr>
        <p:spPr>
          <a:xfrm>
            <a:off x="8186057" y="3394091"/>
            <a:ext cx="4005943" cy="345339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7D72B6"/>
              </a:gs>
              <a:gs pos="85000">
                <a:srgbClr val="5D509C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DE263DC-79B8-4FA0-BFC6-2496320ABD83}"/>
              </a:ext>
            </a:extLst>
          </p:cNvPr>
          <p:cNvSpPr/>
          <p:nvPr/>
        </p:nvSpPr>
        <p:spPr>
          <a:xfrm>
            <a:off x="4367628" y="331345"/>
            <a:ext cx="7062372" cy="353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Удобный софт</a:t>
            </a:r>
          </a:p>
          <a:p>
            <a:pPr algn="r"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129226, г. Москва, ул. Сельскохозяйственная ул., дом 11, к. 3, пом. 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ru-RU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comfortsoft</a:t>
            </a:r>
            <a:r>
              <a:rPr lang="ru-RU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www.comfortsoft.ru</a:t>
            </a:r>
            <a:endParaRPr lang="ru-RU" b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u="sng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u="sng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Хижняков Алексей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+7-916-805-84-17</a:t>
            </a:r>
          </a:p>
        </p:txBody>
      </p:sp>
    </p:spTree>
    <p:extLst>
      <p:ext uri="{BB962C8B-B14F-4D97-AF65-F5344CB8AC3E}">
        <p14:creationId xmlns:p14="http://schemas.microsoft.com/office/powerpoint/2010/main" val="222748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Text&#10;&#10;Description automatically generated">
            <a:extLst>
              <a:ext uri="{FF2B5EF4-FFF2-40B4-BE49-F238E27FC236}">
                <a16:creationId xmlns:a16="http://schemas.microsoft.com/office/drawing/2014/main" id="{A049DAF1-E539-4C50-B916-5168EBCD4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070" y="0"/>
            <a:ext cx="6090400" cy="2155278"/>
          </a:xfrm>
          <a:prstGeom prst="rect">
            <a:avLst/>
          </a:prstGeom>
        </p:spPr>
      </p:pic>
      <p:pic>
        <p:nvPicPr>
          <p:cNvPr id="68" name="Picture 6" descr="Text&#10;&#10;Description automatically generated">
            <a:extLst>
              <a:ext uri="{FF2B5EF4-FFF2-40B4-BE49-F238E27FC236}">
                <a16:creationId xmlns:a16="http://schemas.microsoft.com/office/drawing/2014/main" id="{180B87E1-BB48-4481-AA9E-4F454EA25F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89077" cy="2155278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20C14B-F890-4242-9272-C11CF4B46E5C}"/>
              </a:ext>
            </a:extLst>
          </p:cNvPr>
          <p:cNvSpPr/>
          <p:nvPr/>
        </p:nvSpPr>
        <p:spPr>
          <a:xfrm>
            <a:off x="-2502" y="9427"/>
            <a:ext cx="12191998" cy="2177143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1ABB7-20EA-42E9-A4D5-A8012EA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  <a:latin typeface="Georgia" panose="02040502050405020303" pitchFamily="18" charset="0"/>
                <a:ea typeface="Segoe UI Black" panose="020B0A02040204020203" pitchFamily="34" charset="0"/>
              </a:rPr>
              <a:t>Направления работ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C7141AEB-6E81-4EEE-8727-FAC1EA0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9" name="Rectangle: Rounded Corners 5">
            <a:extLst>
              <a:ext uri="{FF2B5EF4-FFF2-40B4-BE49-F238E27FC236}">
                <a16:creationId xmlns:a16="http://schemas.microsoft.com/office/drawing/2014/main" id="{100DD6F9-8D83-43C6-9F72-38E910002E81}"/>
              </a:ext>
            </a:extLst>
          </p:cNvPr>
          <p:cNvSpPr/>
          <p:nvPr/>
        </p:nvSpPr>
        <p:spPr>
          <a:xfrm>
            <a:off x="476250" y="1663455"/>
            <a:ext cx="11258550" cy="12677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sp>
        <p:nvSpPr>
          <p:cNvPr id="72" name="Rectangle: Rounded Corners 15">
            <a:extLst>
              <a:ext uri="{FF2B5EF4-FFF2-40B4-BE49-F238E27FC236}">
                <a16:creationId xmlns:a16="http://schemas.microsoft.com/office/drawing/2014/main" id="{FAF95AF1-6AED-499F-B1CC-56E2815BB216}"/>
              </a:ext>
            </a:extLst>
          </p:cNvPr>
          <p:cNvSpPr/>
          <p:nvPr/>
        </p:nvSpPr>
        <p:spPr>
          <a:xfrm>
            <a:off x="680722" y="1911990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sp>
        <p:nvSpPr>
          <p:cNvPr id="75" name="Rectangle: Rounded Corners 6">
            <a:extLst>
              <a:ext uri="{FF2B5EF4-FFF2-40B4-BE49-F238E27FC236}">
                <a16:creationId xmlns:a16="http://schemas.microsoft.com/office/drawing/2014/main" id="{F91F89E5-AE9A-4581-9AB9-5B821327A230}"/>
              </a:ext>
            </a:extLst>
          </p:cNvPr>
          <p:cNvSpPr/>
          <p:nvPr/>
        </p:nvSpPr>
        <p:spPr>
          <a:xfrm>
            <a:off x="476250" y="5068642"/>
            <a:ext cx="11258550" cy="12677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A85598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76" name="Group 14">
            <a:extLst>
              <a:ext uri="{FF2B5EF4-FFF2-40B4-BE49-F238E27FC236}">
                <a16:creationId xmlns:a16="http://schemas.microsoft.com/office/drawing/2014/main" id="{466AB1ED-EFB5-45CA-80B0-ABAC0099701B}"/>
              </a:ext>
            </a:extLst>
          </p:cNvPr>
          <p:cNvGrpSpPr/>
          <p:nvPr/>
        </p:nvGrpSpPr>
        <p:grpSpPr>
          <a:xfrm>
            <a:off x="828135" y="2037278"/>
            <a:ext cx="510690" cy="520132"/>
            <a:chOff x="3208399" y="1590165"/>
            <a:chExt cx="617935" cy="629360"/>
          </a:xfrm>
          <a:solidFill>
            <a:srgbClr val="A85598"/>
          </a:solidFill>
        </p:grpSpPr>
        <p:sp>
          <p:nvSpPr>
            <p:cNvPr id="77" name="Oval 12">
              <a:extLst>
                <a:ext uri="{FF2B5EF4-FFF2-40B4-BE49-F238E27FC236}">
                  <a16:creationId xmlns:a16="http://schemas.microsoft.com/office/drawing/2014/main" id="{87DD4ECA-2EE8-41D9-B1BE-4CCC3401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E410FE89-A364-4ECC-B487-92A51A45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E747DBAB-5379-4CD1-97D4-26146139FCB9}"/>
              </a:ext>
            </a:extLst>
          </p:cNvPr>
          <p:cNvSpPr txBox="1">
            <a:spLocks/>
          </p:cNvSpPr>
          <p:nvPr/>
        </p:nvSpPr>
        <p:spPr>
          <a:xfrm>
            <a:off x="1479580" y="2037278"/>
            <a:ext cx="2421951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Обследование и анализ функциональных требований</a:t>
            </a:r>
          </a:p>
        </p:txBody>
      </p:sp>
      <p:sp>
        <p:nvSpPr>
          <p:cNvPr id="80" name="Rectangle: Rounded Corners 17">
            <a:extLst>
              <a:ext uri="{FF2B5EF4-FFF2-40B4-BE49-F238E27FC236}">
                <a16:creationId xmlns:a16="http://schemas.microsoft.com/office/drawing/2014/main" id="{30B54CF3-E325-4CC3-AE67-7D3DD086D124}"/>
              </a:ext>
            </a:extLst>
          </p:cNvPr>
          <p:cNvSpPr/>
          <p:nvPr/>
        </p:nvSpPr>
        <p:spPr>
          <a:xfrm>
            <a:off x="4433572" y="1911990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81" name="Group 18">
            <a:extLst>
              <a:ext uri="{FF2B5EF4-FFF2-40B4-BE49-F238E27FC236}">
                <a16:creationId xmlns:a16="http://schemas.microsoft.com/office/drawing/2014/main" id="{51E08B20-56DF-4C9C-8DFC-425B822912F7}"/>
              </a:ext>
            </a:extLst>
          </p:cNvPr>
          <p:cNvGrpSpPr/>
          <p:nvPr/>
        </p:nvGrpSpPr>
        <p:grpSpPr>
          <a:xfrm>
            <a:off x="4580985" y="2037278"/>
            <a:ext cx="510690" cy="520132"/>
            <a:chOff x="3208399" y="1590165"/>
            <a:chExt cx="617935" cy="629360"/>
          </a:xfrm>
        </p:grpSpPr>
        <p:sp>
          <p:nvSpPr>
            <p:cNvPr id="82" name="Oval 19">
              <a:extLst>
                <a:ext uri="{FF2B5EF4-FFF2-40B4-BE49-F238E27FC236}">
                  <a16:creationId xmlns:a16="http://schemas.microsoft.com/office/drawing/2014/main" id="{16972656-EA2D-4D69-8127-D04F254E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00B0F0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D9F17038-BFBE-404F-A99A-0489080C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04572308-A8C3-4D08-A1D5-EB170E3F88AD}"/>
              </a:ext>
            </a:extLst>
          </p:cNvPr>
          <p:cNvSpPr txBox="1">
            <a:spLocks/>
          </p:cNvSpPr>
          <p:nvPr/>
        </p:nvSpPr>
        <p:spPr>
          <a:xfrm>
            <a:off x="5232430" y="2037278"/>
            <a:ext cx="2187545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Реализация</a:t>
            </a:r>
          </a:p>
        </p:txBody>
      </p:sp>
      <p:sp>
        <p:nvSpPr>
          <p:cNvPr id="85" name="Rectangle: Rounded Corners 22">
            <a:extLst>
              <a:ext uri="{FF2B5EF4-FFF2-40B4-BE49-F238E27FC236}">
                <a16:creationId xmlns:a16="http://schemas.microsoft.com/office/drawing/2014/main" id="{C0DB0A41-7B53-4B2A-8A07-6551F59D77CF}"/>
              </a:ext>
            </a:extLst>
          </p:cNvPr>
          <p:cNvSpPr/>
          <p:nvPr/>
        </p:nvSpPr>
        <p:spPr>
          <a:xfrm>
            <a:off x="8160070" y="1911990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86" name="Group 23">
            <a:extLst>
              <a:ext uri="{FF2B5EF4-FFF2-40B4-BE49-F238E27FC236}">
                <a16:creationId xmlns:a16="http://schemas.microsoft.com/office/drawing/2014/main" id="{5D4186DC-2827-44B1-BAE3-D583B5CE2AE9}"/>
              </a:ext>
            </a:extLst>
          </p:cNvPr>
          <p:cNvGrpSpPr/>
          <p:nvPr/>
        </p:nvGrpSpPr>
        <p:grpSpPr>
          <a:xfrm>
            <a:off x="8307483" y="2037278"/>
            <a:ext cx="510690" cy="520132"/>
            <a:chOff x="3208399" y="1590165"/>
            <a:chExt cx="617935" cy="629360"/>
          </a:xfrm>
        </p:grpSpPr>
        <p:sp>
          <p:nvSpPr>
            <p:cNvPr id="87" name="Oval 24">
              <a:extLst>
                <a:ext uri="{FF2B5EF4-FFF2-40B4-BE49-F238E27FC236}">
                  <a16:creationId xmlns:a16="http://schemas.microsoft.com/office/drawing/2014/main" id="{F3B2862D-8717-4222-B338-AC14BC8B2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6A5EA7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33010A49-5EA4-4D83-A454-41D806D4E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FE67732-392D-4A78-9F5A-30C3AC319FFF}"/>
              </a:ext>
            </a:extLst>
          </p:cNvPr>
          <p:cNvSpPr txBox="1">
            <a:spLocks/>
          </p:cNvSpPr>
          <p:nvPr/>
        </p:nvSpPr>
        <p:spPr>
          <a:xfrm>
            <a:off x="8958928" y="2037278"/>
            <a:ext cx="2187545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Тестирование</a:t>
            </a:r>
          </a:p>
        </p:txBody>
      </p:sp>
      <p:sp>
        <p:nvSpPr>
          <p:cNvPr id="90" name="Rectangle: Rounded Corners 27">
            <a:extLst>
              <a:ext uri="{FF2B5EF4-FFF2-40B4-BE49-F238E27FC236}">
                <a16:creationId xmlns:a16="http://schemas.microsoft.com/office/drawing/2014/main" id="{628B0831-9D27-4E8C-808F-26B7C8B2DB06}"/>
              </a:ext>
            </a:extLst>
          </p:cNvPr>
          <p:cNvSpPr/>
          <p:nvPr/>
        </p:nvSpPr>
        <p:spPr>
          <a:xfrm>
            <a:off x="680722" y="5312352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91" name="Group 28">
            <a:extLst>
              <a:ext uri="{FF2B5EF4-FFF2-40B4-BE49-F238E27FC236}">
                <a16:creationId xmlns:a16="http://schemas.microsoft.com/office/drawing/2014/main" id="{08859C0E-487D-4FA3-B5C5-C38F5DCAB2F6}"/>
              </a:ext>
            </a:extLst>
          </p:cNvPr>
          <p:cNvGrpSpPr/>
          <p:nvPr/>
        </p:nvGrpSpPr>
        <p:grpSpPr>
          <a:xfrm>
            <a:off x="828135" y="5442465"/>
            <a:ext cx="510690" cy="520132"/>
            <a:chOff x="3208399" y="1590165"/>
            <a:chExt cx="617935" cy="629360"/>
          </a:xfrm>
        </p:grpSpPr>
        <p:sp>
          <p:nvSpPr>
            <p:cNvPr id="92" name="Oval 29">
              <a:extLst>
                <a:ext uri="{FF2B5EF4-FFF2-40B4-BE49-F238E27FC236}">
                  <a16:creationId xmlns:a16="http://schemas.microsoft.com/office/drawing/2014/main" id="{0F5FEF58-0ED3-46C8-B58D-084F6B13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2DBCE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95560D4E-B3D8-45B3-8555-4BAFB28B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DAE68C4C-18B0-4CF3-8C19-F5CB97964A20}"/>
              </a:ext>
            </a:extLst>
          </p:cNvPr>
          <p:cNvSpPr txBox="1">
            <a:spLocks/>
          </p:cNvSpPr>
          <p:nvPr/>
        </p:nvSpPr>
        <p:spPr>
          <a:xfrm>
            <a:off x="1479580" y="5442465"/>
            <a:ext cx="2187545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Проектирование систем и баз данных</a:t>
            </a:r>
          </a:p>
        </p:txBody>
      </p:sp>
      <p:sp>
        <p:nvSpPr>
          <p:cNvPr id="95" name="Rectangle: Rounded Corners 32">
            <a:extLst>
              <a:ext uri="{FF2B5EF4-FFF2-40B4-BE49-F238E27FC236}">
                <a16:creationId xmlns:a16="http://schemas.microsoft.com/office/drawing/2014/main" id="{40BD52B1-A022-474A-B613-591CF1A5814A}"/>
              </a:ext>
            </a:extLst>
          </p:cNvPr>
          <p:cNvSpPr/>
          <p:nvPr/>
        </p:nvSpPr>
        <p:spPr>
          <a:xfrm>
            <a:off x="4433572" y="5312352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96" name="Group 33">
            <a:extLst>
              <a:ext uri="{FF2B5EF4-FFF2-40B4-BE49-F238E27FC236}">
                <a16:creationId xmlns:a16="http://schemas.microsoft.com/office/drawing/2014/main" id="{1613608B-CB55-4806-B5F8-08C4AAAFC7F4}"/>
              </a:ext>
            </a:extLst>
          </p:cNvPr>
          <p:cNvGrpSpPr/>
          <p:nvPr/>
        </p:nvGrpSpPr>
        <p:grpSpPr>
          <a:xfrm>
            <a:off x="4580985" y="5442465"/>
            <a:ext cx="510690" cy="520132"/>
            <a:chOff x="3208399" y="1590165"/>
            <a:chExt cx="617935" cy="629360"/>
          </a:xfrm>
        </p:grpSpPr>
        <p:sp>
          <p:nvSpPr>
            <p:cNvPr id="97" name="Oval 34">
              <a:extLst>
                <a:ext uri="{FF2B5EF4-FFF2-40B4-BE49-F238E27FC236}">
                  <a16:creationId xmlns:a16="http://schemas.microsoft.com/office/drawing/2014/main" id="{D022EE87-0A24-4758-BDC1-B948A823A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7030A0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6D47E803-BDD0-402E-A994-81A7C720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6ABC5DD5-B370-48AE-9501-D30164954833}"/>
              </a:ext>
            </a:extLst>
          </p:cNvPr>
          <p:cNvSpPr txBox="1">
            <a:spLocks/>
          </p:cNvSpPr>
          <p:nvPr/>
        </p:nvSpPr>
        <p:spPr>
          <a:xfrm>
            <a:off x="5232430" y="5442465"/>
            <a:ext cx="2187545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Документирование</a:t>
            </a:r>
          </a:p>
        </p:txBody>
      </p:sp>
      <p:sp>
        <p:nvSpPr>
          <p:cNvPr id="100" name="Rectangle: Rounded Corners 37">
            <a:extLst>
              <a:ext uri="{FF2B5EF4-FFF2-40B4-BE49-F238E27FC236}">
                <a16:creationId xmlns:a16="http://schemas.microsoft.com/office/drawing/2014/main" id="{C925482C-D4AF-4322-A2DA-C2502F457CEF}"/>
              </a:ext>
            </a:extLst>
          </p:cNvPr>
          <p:cNvSpPr/>
          <p:nvPr/>
        </p:nvSpPr>
        <p:spPr>
          <a:xfrm>
            <a:off x="8160070" y="5312352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A0A85953-3567-4067-85D0-74F4310D3213}"/>
              </a:ext>
            </a:extLst>
          </p:cNvPr>
          <p:cNvGrpSpPr/>
          <p:nvPr/>
        </p:nvGrpSpPr>
        <p:grpSpPr>
          <a:xfrm>
            <a:off x="8307483" y="5442465"/>
            <a:ext cx="510690" cy="520132"/>
            <a:chOff x="3208399" y="1590165"/>
            <a:chExt cx="617935" cy="629360"/>
          </a:xfrm>
        </p:grpSpPr>
        <p:sp>
          <p:nvSpPr>
            <p:cNvPr id="102" name="Oval 39">
              <a:extLst>
                <a:ext uri="{FF2B5EF4-FFF2-40B4-BE49-F238E27FC236}">
                  <a16:creationId xmlns:a16="http://schemas.microsoft.com/office/drawing/2014/main" id="{E0CC4EE0-64F9-47B6-8B65-84D2CBCC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A85598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5609A129-891F-4206-840F-8A157D316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00390382-EB44-4022-BEA2-E1D587C6F46C}"/>
              </a:ext>
            </a:extLst>
          </p:cNvPr>
          <p:cNvSpPr txBox="1">
            <a:spLocks/>
          </p:cNvSpPr>
          <p:nvPr/>
        </p:nvSpPr>
        <p:spPr>
          <a:xfrm>
            <a:off x="8958928" y="5426810"/>
            <a:ext cx="2980344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Разработка требований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или работа по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готовому ТЗ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BB022C37-DFCD-4179-B54C-1DF8B6E966CD}"/>
              </a:ext>
            </a:extLst>
          </p:cNvPr>
          <p:cNvSpPr>
            <a:spLocks/>
          </p:cNvSpPr>
          <p:nvPr/>
        </p:nvSpPr>
        <p:spPr bwMode="auto">
          <a:xfrm>
            <a:off x="978120" y="2181505"/>
            <a:ext cx="210719" cy="212559"/>
          </a:xfrm>
          <a:custGeom>
            <a:avLst/>
            <a:gdLst>
              <a:gd name="T0" fmla="*/ 94 w 97"/>
              <a:gd name="T1" fmla="*/ 2 h 97"/>
              <a:gd name="T2" fmla="*/ 89 w 97"/>
              <a:gd name="T3" fmla="*/ 3 h 97"/>
              <a:gd name="T4" fmla="*/ 29 w 97"/>
              <a:gd name="T5" fmla="*/ 87 h 97"/>
              <a:gd name="T6" fmla="*/ 7 w 97"/>
              <a:gd name="T7" fmla="*/ 64 h 97"/>
              <a:gd name="T8" fmla="*/ 1 w 97"/>
              <a:gd name="T9" fmla="*/ 64 h 97"/>
              <a:gd name="T10" fmla="*/ 1 w 97"/>
              <a:gd name="T11" fmla="*/ 70 h 97"/>
              <a:gd name="T12" fmla="*/ 27 w 97"/>
              <a:gd name="T13" fmla="*/ 96 h 97"/>
              <a:gd name="T14" fmla="*/ 30 w 97"/>
              <a:gd name="T15" fmla="*/ 97 h 97"/>
              <a:gd name="T16" fmla="*/ 33 w 97"/>
              <a:gd name="T17" fmla="*/ 95 h 97"/>
              <a:gd name="T18" fmla="*/ 95 w 97"/>
              <a:gd name="T19" fmla="*/ 7 h 97"/>
              <a:gd name="T20" fmla="*/ 94 w 97"/>
              <a:gd name="T21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97">
                <a:moveTo>
                  <a:pt x="94" y="2"/>
                </a:moveTo>
                <a:cubicBezTo>
                  <a:pt x="92" y="0"/>
                  <a:pt x="90" y="1"/>
                  <a:pt x="89" y="3"/>
                </a:cubicBezTo>
                <a:cubicBezTo>
                  <a:pt x="29" y="87"/>
                  <a:pt x="29" y="87"/>
                  <a:pt x="29" y="87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3"/>
                  <a:pt x="3" y="63"/>
                  <a:pt x="1" y="64"/>
                </a:cubicBezTo>
                <a:cubicBezTo>
                  <a:pt x="0" y="66"/>
                  <a:pt x="0" y="68"/>
                  <a:pt x="1" y="70"/>
                </a:cubicBezTo>
                <a:cubicBezTo>
                  <a:pt x="27" y="96"/>
                  <a:pt x="27" y="96"/>
                  <a:pt x="27" y="96"/>
                </a:cubicBezTo>
                <a:cubicBezTo>
                  <a:pt x="28" y="97"/>
                  <a:pt x="29" y="97"/>
                  <a:pt x="30" y="97"/>
                </a:cubicBezTo>
                <a:cubicBezTo>
                  <a:pt x="31" y="97"/>
                  <a:pt x="33" y="96"/>
                  <a:pt x="33" y="95"/>
                </a:cubicBezTo>
                <a:cubicBezTo>
                  <a:pt x="95" y="7"/>
                  <a:pt x="95" y="7"/>
                  <a:pt x="95" y="7"/>
                </a:cubicBezTo>
                <a:cubicBezTo>
                  <a:pt x="97" y="5"/>
                  <a:pt x="96" y="3"/>
                  <a:pt x="9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Rectangle: Rounded Corners 5">
            <a:extLst>
              <a:ext uri="{FF2B5EF4-FFF2-40B4-BE49-F238E27FC236}">
                <a16:creationId xmlns:a16="http://schemas.microsoft.com/office/drawing/2014/main" id="{AB4B6018-074F-4586-B829-CDA79C11B350}"/>
              </a:ext>
            </a:extLst>
          </p:cNvPr>
          <p:cNvSpPr/>
          <p:nvPr/>
        </p:nvSpPr>
        <p:spPr>
          <a:xfrm>
            <a:off x="476250" y="3333792"/>
            <a:ext cx="11258550" cy="126777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6A5EA7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sp>
        <p:nvSpPr>
          <p:cNvPr id="109" name="Rectangle: Rounded Corners 15">
            <a:extLst>
              <a:ext uri="{FF2B5EF4-FFF2-40B4-BE49-F238E27FC236}">
                <a16:creationId xmlns:a16="http://schemas.microsoft.com/office/drawing/2014/main" id="{4B094927-1D1F-4841-8EB3-EBC9A24032C2}"/>
              </a:ext>
            </a:extLst>
          </p:cNvPr>
          <p:cNvSpPr/>
          <p:nvPr/>
        </p:nvSpPr>
        <p:spPr>
          <a:xfrm>
            <a:off x="714215" y="3562942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110" name="Group 14">
            <a:extLst>
              <a:ext uri="{FF2B5EF4-FFF2-40B4-BE49-F238E27FC236}">
                <a16:creationId xmlns:a16="http://schemas.microsoft.com/office/drawing/2014/main" id="{BF0C905B-B3E3-48A1-9BF8-E229172B053F}"/>
              </a:ext>
            </a:extLst>
          </p:cNvPr>
          <p:cNvGrpSpPr/>
          <p:nvPr/>
        </p:nvGrpSpPr>
        <p:grpSpPr>
          <a:xfrm>
            <a:off x="861628" y="3688230"/>
            <a:ext cx="510690" cy="520132"/>
            <a:chOff x="3208399" y="1590165"/>
            <a:chExt cx="617935" cy="629360"/>
          </a:xfrm>
          <a:solidFill>
            <a:srgbClr val="A85598"/>
          </a:solidFill>
        </p:grpSpPr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F42BBBDD-E0FD-450C-A510-E2BC3D85F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7030A0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D3D3D358-C151-4457-A38C-8CA1951F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335BEA0-AC62-4F1B-8DB5-686DA3A87B7B}"/>
              </a:ext>
            </a:extLst>
          </p:cNvPr>
          <p:cNvSpPr txBox="1">
            <a:spLocks/>
          </p:cNvSpPr>
          <p:nvPr/>
        </p:nvSpPr>
        <p:spPr>
          <a:xfrm>
            <a:off x="1513073" y="3688230"/>
            <a:ext cx="2421951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Разработка макетов</a:t>
            </a:r>
          </a:p>
        </p:txBody>
      </p:sp>
      <p:sp>
        <p:nvSpPr>
          <p:cNvPr id="114" name="Rectangle: Rounded Corners 17">
            <a:extLst>
              <a:ext uri="{FF2B5EF4-FFF2-40B4-BE49-F238E27FC236}">
                <a16:creationId xmlns:a16="http://schemas.microsoft.com/office/drawing/2014/main" id="{FD0622A0-1A38-47B8-8478-C94D8ADC333B}"/>
              </a:ext>
            </a:extLst>
          </p:cNvPr>
          <p:cNvSpPr/>
          <p:nvPr/>
        </p:nvSpPr>
        <p:spPr>
          <a:xfrm>
            <a:off x="4467065" y="3562942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115" name="Group 18">
            <a:extLst>
              <a:ext uri="{FF2B5EF4-FFF2-40B4-BE49-F238E27FC236}">
                <a16:creationId xmlns:a16="http://schemas.microsoft.com/office/drawing/2014/main" id="{0AEB9E5B-3485-46BD-A2CA-8266C56E90C4}"/>
              </a:ext>
            </a:extLst>
          </p:cNvPr>
          <p:cNvGrpSpPr/>
          <p:nvPr/>
        </p:nvGrpSpPr>
        <p:grpSpPr>
          <a:xfrm>
            <a:off x="4614478" y="3688230"/>
            <a:ext cx="510690" cy="520132"/>
            <a:chOff x="3208399" y="1590165"/>
            <a:chExt cx="617935" cy="629360"/>
          </a:xfrm>
        </p:grpSpPr>
        <p:sp>
          <p:nvSpPr>
            <p:cNvPr id="116" name="Oval 19">
              <a:extLst>
                <a:ext uri="{FF2B5EF4-FFF2-40B4-BE49-F238E27FC236}">
                  <a16:creationId xmlns:a16="http://schemas.microsoft.com/office/drawing/2014/main" id="{734D0553-4E94-44C5-8AA9-DB073FD5C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A85598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2B2B029D-3BF4-4EAD-962F-BCA70C34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6AFB1FC2-6F72-4363-868D-B9DD9541585D}"/>
              </a:ext>
            </a:extLst>
          </p:cNvPr>
          <p:cNvSpPr txBox="1">
            <a:spLocks/>
          </p:cNvSpPr>
          <p:nvPr/>
        </p:nvSpPr>
        <p:spPr>
          <a:xfrm>
            <a:off x="5265923" y="3801354"/>
            <a:ext cx="2511556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Разработка части большого решения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или проектов полностью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9" name="Rectangle: Rounded Corners 22">
            <a:extLst>
              <a:ext uri="{FF2B5EF4-FFF2-40B4-BE49-F238E27FC236}">
                <a16:creationId xmlns:a16="http://schemas.microsoft.com/office/drawing/2014/main" id="{6F5C6EAC-1AB3-468C-ACAB-10C5DEABDF80}"/>
              </a:ext>
            </a:extLst>
          </p:cNvPr>
          <p:cNvSpPr/>
          <p:nvPr/>
        </p:nvSpPr>
        <p:spPr>
          <a:xfrm>
            <a:off x="8193563" y="3562942"/>
            <a:ext cx="3343907" cy="780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/>
          <a:lstStyle/>
          <a:p>
            <a:pPr algn="ctr"/>
            <a:endParaRPr lang="en-US" sz="2800" b="1" dirty="0"/>
          </a:p>
        </p:txBody>
      </p:sp>
      <p:grpSp>
        <p:nvGrpSpPr>
          <p:cNvPr id="120" name="Group 23">
            <a:extLst>
              <a:ext uri="{FF2B5EF4-FFF2-40B4-BE49-F238E27FC236}">
                <a16:creationId xmlns:a16="http://schemas.microsoft.com/office/drawing/2014/main" id="{DEF609CD-C77F-4DC2-A2A5-C379D7CED244}"/>
              </a:ext>
            </a:extLst>
          </p:cNvPr>
          <p:cNvGrpSpPr/>
          <p:nvPr/>
        </p:nvGrpSpPr>
        <p:grpSpPr>
          <a:xfrm>
            <a:off x="8340976" y="3688230"/>
            <a:ext cx="510690" cy="520132"/>
            <a:chOff x="3208399" y="1590165"/>
            <a:chExt cx="617935" cy="629360"/>
          </a:xfrm>
        </p:grpSpPr>
        <p:sp>
          <p:nvSpPr>
            <p:cNvPr id="121" name="Oval 24">
              <a:extLst>
                <a:ext uri="{FF2B5EF4-FFF2-40B4-BE49-F238E27FC236}">
                  <a16:creationId xmlns:a16="http://schemas.microsoft.com/office/drawing/2014/main" id="{988D1182-8CFD-4D76-97DD-48DD7477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399" y="1590165"/>
              <a:ext cx="617935" cy="629360"/>
            </a:xfrm>
            <a:prstGeom prst="ellipse">
              <a:avLst/>
            </a:prstGeom>
            <a:solidFill>
              <a:srgbClr val="00B0F0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DB98AA9F-28C0-49BC-B36D-10C8F15D5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81" y="1776247"/>
              <a:ext cx="254970" cy="257197"/>
            </a:xfrm>
            <a:custGeom>
              <a:avLst/>
              <a:gdLst>
                <a:gd name="T0" fmla="*/ 94 w 97"/>
                <a:gd name="T1" fmla="*/ 2 h 97"/>
                <a:gd name="T2" fmla="*/ 89 w 97"/>
                <a:gd name="T3" fmla="*/ 3 h 97"/>
                <a:gd name="T4" fmla="*/ 29 w 97"/>
                <a:gd name="T5" fmla="*/ 87 h 97"/>
                <a:gd name="T6" fmla="*/ 7 w 97"/>
                <a:gd name="T7" fmla="*/ 64 h 97"/>
                <a:gd name="T8" fmla="*/ 1 w 97"/>
                <a:gd name="T9" fmla="*/ 64 h 97"/>
                <a:gd name="T10" fmla="*/ 1 w 97"/>
                <a:gd name="T11" fmla="*/ 70 h 97"/>
                <a:gd name="T12" fmla="*/ 27 w 97"/>
                <a:gd name="T13" fmla="*/ 96 h 97"/>
                <a:gd name="T14" fmla="*/ 30 w 97"/>
                <a:gd name="T15" fmla="*/ 97 h 97"/>
                <a:gd name="T16" fmla="*/ 33 w 97"/>
                <a:gd name="T17" fmla="*/ 95 h 97"/>
                <a:gd name="T18" fmla="*/ 95 w 97"/>
                <a:gd name="T19" fmla="*/ 7 h 97"/>
                <a:gd name="T20" fmla="*/ 94 w 97"/>
                <a:gd name="T21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7">
                  <a:moveTo>
                    <a:pt x="94" y="2"/>
                  </a:moveTo>
                  <a:cubicBezTo>
                    <a:pt x="92" y="0"/>
                    <a:pt x="90" y="1"/>
                    <a:pt x="89" y="3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3"/>
                    <a:pt x="3" y="63"/>
                    <a:pt x="1" y="64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7"/>
                    <a:pt x="29" y="97"/>
                    <a:pt x="30" y="97"/>
                  </a:cubicBezTo>
                  <a:cubicBezTo>
                    <a:pt x="31" y="97"/>
                    <a:pt x="33" y="96"/>
                    <a:pt x="33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5"/>
                    <a:pt x="96" y="3"/>
                    <a:pt x="9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30F4A834-321C-4C6B-8304-3B8A1DAD991F}"/>
              </a:ext>
            </a:extLst>
          </p:cNvPr>
          <p:cNvSpPr txBox="1">
            <a:spLocks/>
          </p:cNvSpPr>
          <p:nvPr/>
        </p:nvSpPr>
        <p:spPr>
          <a:xfrm>
            <a:off x="8992421" y="3688230"/>
            <a:ext cx="2187545" cy="5201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Внедрение и поддержка</a:t>
            </a:r>
          </a:p>
        </p:txBody>
      </p:sp>
      <p:sp>
        <p:nvSpPr>
          <p:cNvPr id="124" name="Freeform 5">
            <a:extLst>
              <a:ext uri="{FF2B5EF4-FFF2-40B4-BE49-F238E27FC236}">
                <a16:creationId xmlns:a16="http://schemas.microsoft.com/office/drawing/2014/main" id="{4807CFF4-40EA-46F0-A8EB-BD1F39C01349}"/>
              </a:ext>
            </a:extLst>
          </p:cNvPr>
          <p:cNvSpPr>
            <a:spLocks/>
          </p:cNvSpPr>
          <p:nvPr/>
        </p:nvSpPr>
        <p:spPr bwMode="auto">
          <a:xfrm>
            <a:off x="1011613" y="3832457"/>
            <a:ext cx="210719" cy="212559"/>
          </a:xfrm>
          <a:custGeom>
            <a:avLst/>
            <a:gdLst>
              <a:gd name="T0" fmla="*/ 94 w 97"/>
              <a:gd name="T1" fmla="*/ 2 h 97"/>
              <a:gd name="T2" fmla="*/ 89 w 97"/>
              <a:gd name="T3" fmla="*/ 3 h 97"/>
              <a:gd name="T4" fmla="*/ 29 w 97"/>
              <a:gd name="T5" fmla="*/ 87 h 97"/>
              <a:gd name="T6" fmla="*/ 7 w 97"/>
              <a:gd name="T7" fmla="*/ 64 h 97"/>
              <a:gd name="T8" fmla="*/ 1 w 97"/>
              <a:gd name="T9" fmla="*/ 64 h 97"/>
              <a:gd name="T10" fmla="*/ 1 w 97"/>
              <a:gd name="T11" fmla="*/ 70 h 97"/>
              <a:gd name="T12" fmla="*/ 27 w 97"/>
              <a:gd name="T13" fmla="*/ 96 h 97"/>
              <a:gd name="T14" fmla="*/ 30 w 97"/>
              <a:gd name="T15" fmla="*/ 97 h 97"/>
              <a:gd name="T16" fmla="*/ 33 w 97"/>
              <a:gd name="T17" fmla="*/ 95 h 97"/>
              <a:gd name="T18" fmla="*/ 95 w 97"/>
              <a:gd name="T19" fmla="*/ 7 h 97"/>
              <a:gd name="T20" fmla="*/ 94 w 97"/>
              <a:gd name="T21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97">
                <a:moveTo>
                  <a:pt x="94" y="2"/>
                </a:moveTo>
                <a:cubicBezTo>
                  <a:pt x="92" y="0"/>
                  <a:pt x="90" y="1"/>
                  <a:pt x="89" y="3"/>
                </a:cubicBezTo>
                <a:cubicBezTo>
                  <a:pt x="29" y="87"/>
                  <a:pt x="29" y="87"/>
                  <a:pt x="29" y="87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3"/>
                  <a:pt x="3" y="63"/>
                  <a:pt x="1" y="64"/>
                </a:cubicBezTo>
                <a:cubicBezTo>
                  <a:pt x="0" y="66"/>
                  <a:pt x="0" y="68"/>
                  <a:pt x="1" y="70"/>
                </a:cubicBezTo>
                <a:cubicBezTo>
                  <a:pt x="27" y="96"/>
                  <a:pt x="27" y="96"/>
                  <a:pt x="27" y="96"/>
                </a:cubicBezTo>
                <a:cubicBezTo>
                  <a:pt x="28" y="97"/>
                  <a:pt x="29" y="97"/>
                  <a:pt x="30" y="97"/>
                </a:cubicBezTo>
                <a:cubicBezTo>
                  <a:pt x="31" y="97"/>
                  <a:pt x="33" y="96"/>
                  <a:pt x="33" y="95"/>
                </a:cubicBezTo>
                <a:cubicBezTo>
                  <a:pt x="95" y="7"/>
                  <a:pt x="95" y="7"/>
                  <a:pt x="95" y="7"/>
                </a:cubicBezTo>
                <a:cubicBezTo>
                  <a:pt x="97" y="5"/>
                  <a:pt x="96" y="3"/>
                  <a:pt x="9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096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C7141AEB-6E81-4EEE-8727-FAC1EA0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Connector 7">
            <a:extLst>
              <a:ext uri="{FF2B5EF4-FFF2-40B4-BE49-F238E27FC236}">
                <a16:creationId xmlns:a16="http://schemas.microsoft.com/office/drawing/2014/main" id="{4599CCBC-FF1B-434A-A176-6A6683C3E878}"/>
              </a:ext>
            </a:extLst>
          </p:cNvPr>
          <p:cNvCxnSpPr/>
          <p:nvPr/>
        </p:nvCxnSpPr>
        <p:spPr>
          <a:xfrm>
            <a:off x="1044169" y="4484696"/>
            <a:ext cx="10207592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8">
            <a:extLst>
              <a:ext uri="{FF2B5EF4-FFF2-40B4-BE49-F238E27FC236}">
                <a16:creationId xmlns:a16="http://schemas.microsoft.com/office/drawing/2014/main" id="{878FCC9A-F039-45C9-9D9A-22E6B5A52139}"/>
              </a:ext>
            </a:extLst>
          </p:cNvPr>
          <p:cNvCxnSpPr/>
          <p:nvPr/>
        </p:nvCxnSpPr>
        <p:spPr>
          <a:xfrm>
            <a:off x="1051006" y="3445294"/>
            <a:ext cx="10207592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9">
            <a:extLst>
              <a:ext uri="{FF2B5EF4-FFF2-40B4-BE49-F238E27FC236}">
                <a16:creationId xmlns:a16="http://schemas.microsoft.com/office/drawing/2014/main" id="{D53E8E87-ABD6-40D0-9BD9-B30ABFD304CE}"/>
              </a:ext>
            </a:extLst>
          </p:cNvPr>
          <p:cNvCxnSpPr/>
          <p:nvPr/>
        </p:nvCxnSpPr>
        <p:spPr>
          <a:xfrm>
            <a:off x="1169518" y="2677165"/>
            <a:ext cx="10207592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0">
            <a:extLst>
              <a:ext uri="{FF2B5EF4-FFF2-40B4-BE49-F238E27FC236}">
                <a16:creationId xmlns:a16="http://schemas.microsoft.com/office/drawing/2014/main" id="{C69B7164-B8DE-4AA8-A7B4-F83465A9D9B2}"/>
              </a:ext>
            </a:extLst>
          </p:cNvPr>
          <p:cNvSpPr/>
          <p:nvPr/>
        </p:nvSpPr>
        <p:spPr>
          <a:xfrm>
            <a:off x="399329" y="1987483"/>
            <a:ext cx="513803" cy="513803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1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6" name="Oval 11">
            <a:extLst>
              <a:ext uri="{FF2B5EF4-FFF2-40B4-BE49-F238E27FC236}">
                <a16:creationId xmlns:a16="http://schemas.microsoft.com/office/drawing/2014/main" id="{9D032EE6-E7AA-40AD-886A-508B123C962B}"/>
              </a:ext>
            </a:extLst>
          </p:cNvPr>
          <p:cNvSpPr/>
          <p:nvPr/>
        </p:nvSpPr>
        <p:spPr>
          <a:xfrm>
            <a:off x="399329" y="2815812"/>
            <a:ext cx="513803" cy="513803"/>
          </a:xfrm>
          <a:prstGeom prst="ellipse">
            <a:avLst/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7" name="Oval 12">
            <a:extLst>
              <a:ext uri="{FF2B5EF4-FFF2-40B4-BE49-F238E27FC236}">
                <a16:creationId xmlns:a16="http://schemas.microsoft.com/office/drawing/2014/main" id="{EEF287B0-2F69-4294-8472-521AFCEA48F7}"/>
              </a:ext>
            </a:extLst>
          </p:cNvPr>
          <p:cNvSpPr/>
          <p:nvPr/>
        </p:nvSpPr>
        <p:spPr>
          <a:xfrm>
            <a:off x="390577" y="4609954"/>
            <a:ext cx="513803" cy="513803"/>
          </a:xfrm>
          <a:prstGeom prst="ellipse">
            <a:avLst/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81E082A9-E9C8-4254-B275-6F46E84B0AD5}"/>
              </a:ext>
            </a:extLst>
          </p:cNvPr>
          <p:cNvSpPr/>
          <p:nvPr/>
        </p:nvSpPr>
        <p:spPr>
          <a:xfrm>
            <a:off x="399329" y="3702909"/>
            <a:ext cx="513803" cy="513803"/>
          </a:xfrm>
          <a:prstGeom prst="ellipse">
            <a:avLst/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3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4" name="Rectangle 17">
            <a:extLst>
              <a:ext uri="{FF2B5EF4-FFF2-40B4-BE49-F238E27FC236}">
                <a16:creationId xmlns:a16="http://schemas.microsoft.com/office/drawing/2014/main" id="{3B8D7C96-0169-4EF2-BDBA-262D2C6DB0E8}"/>
              </a:ext>
            </a:extLst>
          </p:cNvPr>
          <p:cNvSpPr/>
          <p:nvPr/>
        </p:nvSpPr>
        <p:spPr>
          <a:xfrm>
            <a:off x="1108021" y="1909037"/>
            <a:ext cx="2493014" cy="60178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Банковские решения (</a:t>
            </a:r>
            <a:r>
              <a:rPr lang="ru-RU" sz="1500" b="1" dirty="0" err="1">
                <a:latin typeface="Georgia" panose="02040502050405020303" pitchFamily="18" charset="0"/>
                <a:cs typeface="Segoe UI Light" panose="020B0502040204020203" pitchFamily="34" charset="0"/>
              </a:rPr>
              <a:t>НацБанк</a:t>
            </a:r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 РБ)</a:t>
            </a: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5588CFB1-631D-426E-A270-CFB5DEFE0A67}"/>
              </a:ext>
            </a:extLst>
          </p:cNvPr>
          <p:cNvSpPr/>
          <p:nvPr/>
        </p:nvSpPr>
        <p:spPr>
          <a:xfrm>
            <a:off x="1108021" y="2780466"/>
            <a:ext cx="3097695" cy="59900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Система учета коммунальных ресурсов (Саяны)</a:t>
            </a:r>
          </a:p>
        </p:txBody>
      </p:sp>
      <p:sp>
        <p:nvSpPr>
          <p:cNvPr id="106" name="Rectangle 24">
            <a:extLst>
              <a:ext uri="{FF2B5EF4-FFF2-40B4-BE49-F238E27FC236}">
                <a16:creationId xmlns:a16="http://schemas.microsoft.com/office/drawing/2014/main" id="{B8A2A623-5F3C-4BFA-92D0-A4ECEE087C02}"/>
              </a:ext>
            </a:extLst>
          </p:cNvPr>
          <p:cNvSpPr/>
          <p:nvPr/>
        </p:nvSpPr>
        <p:spPr>
          <a:xfrm>
            <a:off x="1108022" y="3593458"/>
            <a:ext cx="4718362" cy="72514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Портал взаимодействия государственных служб для обеспечения безопасности при проведении крупных спортивных мероприятий (КК, ЧМ, У19, ЧЕ)</a:t>
            </a:r>
          </a:p>
        </p:txBody>
      </p:sp>
      <p:sp>
        <p:nvSpPr>
          <p:cNvPr id="125" name="Rectangle 26">
            <a:extLst>
              <a:ext uri="{FF2B5EF4-FFF2-40B4-BE49-F238E27FC236}">
                <a16:creationId xmlns:a16="http://schemas.microsoft.com/office/drawing/2014/main" id="{C7CAFBF0-1311-467D-B856-5ADB6A14FCEC}"/>
              </a:ext>
            </a:extLst>
          </p:cNvPr>
          <p:cNvSpPr/>
          <p:nvPr/>
        </p:nvSpPr>
        <p:spPr>
          <a:xfrm>
            <a:off x="1108021" y="4557152"/>
            <a:ext cx="2818249" cy="5650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Система мониторинга оборудования</a:t>
            </a:r>
          </a:p>
        </p:txBody>
      </p:sp>
      <p:sp>
        <p:nvSpPr>
          <p:cNvPr id="126" name="Rectangle 17">
            <a:extLst>
              <a:ext uri="{FF2B5EF4-FFF2-40B4-BE49-F238E27FC236}">
                <a16:creationId xmlns:a16="http://schemas.microsoft.com/office/drawing/2014/main" id="{FA9F6B76-CFF8-43E7-A3B0-BA7A2F2A58DF}"/>
              </a:ext>
            </a:extLst>
          </p:cNvPr>
          <p:cNvSpPr/>
          <p:nvPr/>
        </p:nvSpPr>
        <p:spPr>
          <a:xfrm>
            <a:off x="8474677" y="5262582"/>
            <a:ext cx="2493014" cy="72514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Аналитическая </a:t>
            </a:r>
          </a:p>
          <a:p>
            <a:pPr algn="r"/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система ОИВ</a:t>
            </a:r>
          </a:p>
        </p:txBody>
      </p:sp>
      <p:sp>
        <p:nvSpPr>
          <p:cNvPr id="127" name="Rectangle 24">
            <a:extLst>
              <a:ext uri="{FF2B5EF4-FFF2-40B4-BE49-F238E27FC236}">
                <a16:creationId xmlns:a16="http://schemas.microsoft.com/office/drawing/2014/main" id="{40A63F59-1B80-4F34-836E-B7CCE23F9F7B}"/>
              </a:ext>
            </a:extLst>
          </p:cNvPr>
          <p:cNvSpPr/>
          <p:nvPr/>
        </p:nvSpPr>
        <p:spPr>
          <a:xfrm>
            <a:off x="6165110" y="2693969"/>
            <a:ext cx="4802581" cy="72514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Автоматизация внутренних бизнес-процессов Москомархитектуры (реализовано 16 проектов, разработка продолжается)</a:t>
            </a:r>
          </a:p>
        </p:txBody>
      </p:sp>
      <p:sp>
        <p:nvSpPr>
          <p:cNvPr id="128" name="Rectangle 26">
            <a:extLst>
              <a:ext uri="{FF2B5EF4-FFF2-40B4-BE49-F238E27FC236}">
                <a16:creationId xmlns:a16="http://schemas.microsoft.com/office/drawing/2014/main" id="{C5BC5B9E-96ED-49EE-83F6-1D5877A9D34E}"/>
              </a:ext>
            </a:extLst>
          </p:cNvPr>
          <p:cNvSpPr/>
          <p:nvPr/>
        </p:nvSpPr>
        <p:spPr>
          <a:xfrm>
            <a:off x="7794369" y="1868631"/>
            <a:ext cx="3173955" cy="72514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Подсистемы обмена событиями единого центра хранения данных</a:t>
            </a:r>
          </a:p>
        </p:txBody>
      </p:sp>
      <p:sp>
        <p:nvSpPr>
          <p:cNvPr id="129" name="Rectangle 17">
            <a:extLst>
              <a:ext uri="{FF2B5EF4-FFF2-40B4-BE49-F238E27FC236}">
                <a16:creationId xmlns:a16="http://schemas.microsoft.com/office/drawing/2014/main" id="{0A86F288-D28D-46A5-9760-85BCE532EDC4}"/>
              </a:ext>
            </a:extLst>
          </p:cNvPr>
          <p:cNvSpPr/>
          <p:nvPr/>
        </p:nvSpPr>
        <p:spPr>
          <a:xfrm>
            <a:off x="8474677" y="3675217"/>
            <a:ext cx="2493014" cy="5521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СОПКА</a:t>
            </a:r>
          </a:p>
        </p:txBody>
      </p:sp>
      <p:sp>
        <p:nvSpPr>
          <p:cNvPr id="130" name="Rectangle 17">
            <a:extLst>
              <a:ext uri="{FF2B5EF4-FFF2-40B4-BE49-F238E27FC236}">
                <a16:creationId xmlns:a16="http://schemas.microsoft.com/office/drawing/2014/main" id="{5297B357-D77B-473B-8F60-3ACB07109A38}"/>
              </a:ext>
            </a:extLst>
          </p:cNvPr>
          <p:cNvSpPr/>
          <p:nvPr/>
        </p:nvSpPr>
        <p:spPr>
          <a:xfrm>
            <a:off x="8480411" y="4450069"/>
            <a:ext cx="2493014" cy="72514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Реестр карточек для </a:t>
            </a:r>
            <a:r>
              <a:rPr lang="en-US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Siberian Wellness</a:t>
            </a:r>
          </a:p>
        </p:txBody>
      </p:sp>
      <p:sp>
        <p:nvSpPr>
          <p:cNvPr id="131" name="Rectangle 17">
            <a:extLst>
              <a:ext uri="{FF2B5EF4-FFF2-40B4-BE49-F238E27FC236}">
                <a16:creationId xmlns:a16="http://schemas.microsoft.com/office/drawing/2014/main" id="{AE635685-1D3F-4687-AA32-143C0B82AD98}"/>
              </a:ext>
            </a:extLst>
          </p:cNvPr>
          <p:cNvSpPr/>
          <p:nvPr/>
        </p:nvSpPr>
        <p:spPr>
          <a:xfrm>
            <a:off x="1051006" y="5335012"/>
            <a:ext cx="3400555" cy="58029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500" b="1" dirty="0">
                <a:latin typeface="Georgia" panose="02040502050405020303" pitchFamily="18" charset="0"/>
                <a:cs typeface="Segoe UI Light" panose="020B0502040204020203" pitchFamily="34" charset="0"/>
              </a:rPr>
              <a:t>Распределенная система сбора отчетности (Почта России)</a:t>
            </a:r>
          </a:p>
        </p:txBody>
      </p:sp>
      <p:sp>
        <p:nvSpPr>
          <p:cNvPr id="132" name="Oval 10">
            <a:extLst>
              <a:ext uri="{FF2B5EF4-FFF2-40B4-BE49-F238E27FC236}">
                <a16:creationId xmlns:a16="http://schemas.microsoft.com/office/drawing/2014/main" id="{95485667-EE22-4984-9E23-8ED756A46FDC}"/>
              </a:ext>
            </a:extLst>
          </p:cNvPr>
          <p:cNvSpPr/>
          <p:nvPr/>
        </p:nvSpPr>
        <p:spPr>
          <a:xfrm>
            <a:off x="399329" y="5386970"/>
            <a:ext cx="513803" cy="513803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133" name="Straight Connector 7">
            <a:extLst>
              <a:ext uri="{FF2B5EF4-FFF2-40B4-BE49-F238E27FC236}">
                <a16:creationId xmlns:a16="http://schemas.microsoft.com/office/drawing/2014/main" id="{A2965F8A-8B7B-48F8-9678-4ECB120B7B28}"/>
              </a:ext>
            </a:extLst>
          </p:cNvPr>
          <p:cNvCxnSpPr/>
          <p:nvPr/>
        </p:nvCxnSpPr>
        <p:spPr>
          <a:xfrm>
            <a:off x="1044169" y="5218927"/>
            <a:ext cx="10207592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0">
            <a:extLst>
              <a:ext uri="{FF2B5EF4-FFF2-40B4-BE49-F238E27FC236}">
                <a16:creationId xmlns:a16="http://schemas.microsoft.com/office/drawing/2014/main" id="{31217622-C7A1-4239-BD8E-03A2608751A1}"/>
              </a:ext>
            </a:extLst>
          </p:cNvPr>
          <p:cNvSpPr/>
          <p:nvPr/>
        </p:nvSpPr>
        <p:spPr>
          <a:xfrm>
            <a:off x="11280050" y="1987483"/>
            <a:ext cx="513803" cy="513803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6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6" name="Oval 11">
            <a:extLst>
              <a:ext uri="{FF2B5EF4-FFF2-40B4-BE49-F238E27FC236}">
                <a16:creationId xmlns:a16="http://schemas.microsoft.com/office/drawing/2014/main" id="{37ACCDED-9548-43BD-BA0F-73E097DE8A06}"/>
              </a:ext>
            </a:extLst>
          </p:cNvPr>
          <p:cNvSpPr/>
          <p:nvPr/>
        </p:nvSpPr>
        <p:spPr>
          <a:xfrm>
            <a:off x="11280050" y="2815812"/>
            <a:ext cx="513803" cy="513803"/>
          </a:xfrm>
          <a:prstGeom prst="ellipse">
            <a:avLst/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7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7" name="Oval 12">
            <a:extLst>
              <a:ext uri="{FF2B5EF4-FFF2-40B4-BE49-F238E27FC236}">
                <a16:creationId xmlns:a16="http://schemas.microsoft.com/office/drawing/2014/main" id="{C5B9A266-9A28-4F29-AC11-2A60731ADE24}"/>
              </a:ext>
            </a:extLst>
          </p:cNvPr>
          <p:cNvSpPr/>
          <p:nvPr/>
        </p:nvSpPr>
        <p:spPr>
          <a:xfrm>
            <a:off x="11271298" y="4609954"/>
            <a:ext cx="513803" cy="513803"/>
          </a:xfrm>
          <a:prstGeom prst="ellipse">
            <a:avLst/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9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8" name="Oval 13">
            <a:extLst>
              <a:ext uri="{FF2B5EF4-FFF2-40B4-BE49-F238E27FC236}">
                <a16:creationId xmlns:a16="http://schemas.microsoft.com/office/drawing/2014/main" id="{0AA1D4D7-2082-4D6D-9FEA-7DF5C8C90B01}"/>
              </a:ext>
            </a:extLst>
          </p:cNvPr>
          <p:cNvSpPr/>
          <p:nvPr/>
        </p:nvSpPr>
        <p:spPr>
          <a:xfrm>
            <a:off x="11280050" y="3702909"/>
            <a:ext cx="513803" cy="513803"/>
          </a:xfrm>
          <a:prstGeom prst="ellipse">
            <a:avLst/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8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9" name="Oval 10">
            <a:extLst>
              <a:ext uri="{FF2B5EF4-FFF2-40B4-BE49-F238E27FC236}">
                <a16:creationId xmlns:a16="http://schemas.microsoft.com/office/drawing/2014/main" id="{0929AA1D-FFFC-4F7E-9F1A-176BC8F697B1}"/>
              </a:ext>
            </a:extLst>
          </p:cNvPr>
          <p:cNvSpPr/>
          <p:nvPr/>
        </p:nvSpPr>
        <p:spPr>
          <a:xfrm>
            <a:off x="11280050" y="5386970"/>
            <a:ext cx="513803" cy="513803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Georgia" panose="02040502050405020303" pitchFamily="18" charset="0"/>
              </a:rPr>
              <a:t>10</a:t>
            </a:r>
            <a:endParaRPr lang="en-US" sz="15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022D7B-D752-4D5D-90D2-CAC92403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" name="Picture 6" descr="Text&#10;&#10;Description automatically generated">
            <a:extLst>
              <a:ext uri="{FF2B5EF4-FFF2-40B4-BE49-F238E27FC236}">
                <a16:creationId xmlns:a16="http://schemas.microsoft.com/office/drawing/2014/main" id="{80CEADD0-ECDD-463A-9982-5E0A8A1CF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141" name="Picture 6" descr="Text&#10;&#10;Description automatically generated">
            <a:extLst>
              <a:ext uri="{FF2B5EF4-FFF2-40B4-BE49-F238E27FC236}">
                <a16:creationId xmlns:a16="http://schemas.microsoft.com/office/drawing/2014/main" id="{E18F0F27-03E5-473F-8E33-4E4AE4503E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142" name="Rectangle 18">
            <a:extLst>
              <a:ext uri="{FF2B5EF4-FFF2-40B4-BE49-F238E27FC236}">
                <a16:creationId xmlns:a16="http://schemas.microsoft.com/office/drawing/2014/main" id="{77A15599-D50C-4762-8517-2E96173B201B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835ABFD5-5BF4-4643-9EDE-5BC7247FFC07}"/>
              </a:ext>
            </a:extLst>
          </p:cNvPr>
          <p:cNvSpPr txBox="1">
            <a:spLocks/>
          </p:cNvSpPr>
          <p:nvPr/>
        </p:nvSpPr>
        <p:spPr>
          <a:xfrm>
            <a:off x="605547" y="315561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ea typeface="Segoe UI Black" panose="020B0A02040204020203" pitchFamily="34" charset="0"/>
              </a:rPr>
              <a:t>Реализованные проекты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9">
            <a:extLst>
              <a:ext uri="{FF2B5EF4-FFF2-40B4-BE49-F238E27FC236}">
                <a16:creationId xmlns:a16="http://schemas.microsoft.com/office/drawing/2014/main" id="{AF265F21-52D8-4225-BE31-2BB7BD88BA2C}"/>
              </a:ext>
            </a:extLst>
          </p:cNvPr>
          <p:cNvCxnSpPr>
            <a:cxnSpLocks/>
          </p:cNvCxnSpPr>
          <p:nvPr/>
        </p:nvCxnSpPr>
        <p:spPr>
          <a:xfrm>
            <a:off x="5964257" y="1868631"/>
            <a:ext cx="0" cy="4260864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1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C7141AEB-6E81-4EEE-8727-FAC1EA0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022D7B-D752-4D5D-90D2-CAC92403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" name="Picture 6" descr="Text&#10;&#10;Description automatically generated">
            <a:extLst>
              <a:ext uri="{FF2B5EF4-FFF2-40B4-BE49-F238E27FC236}">
                <a16:creationId xmlns:a16="http://schemas.microsoft.com/office/drawing/2014/main" id="{80CEADD0-ECDD-463A-9982-5E0A8A1CF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141" name="Picture 6" descr="Text&#10;&#10;Description automatically generated">
            <a:extLst>
              <a:ext uri="{FF2B5EF4-FFF2-40B4-BE49-F238E27FC236}">
                <a16:creationId xmlns:a16="http://schemas.microsoft.com/office/drawing/2014/main" id="{E18F0F27-03E5-473F-8E33-4E4AE4503E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142" name="Rectangle 18">
            <a:extLst>
              <a:ext uri="{FF2B5EF4-FFF2-40B4-BE49-F238E27FC236}">
                <a16:creationId xmlns:a16="http://schemas.microsoft.com/office/drawing/2014/main" id="{77A15599-D50C-4762-8517-2E96173B201B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835ABFD5-5BF4-4643-9EDE-5BC7247FFC07}"/>
              </a:ext>
            </a:extLst>
          </p:cNvPr>
          <p:cNvSpPr txBox="1">
            <a:spLocks/>
          </p:cNvSpPr>
          <p:nvPr/>
        </p:nvSpPr>
        <p:spPr>
          <a:xfrm>
            <a:off x="605547" y="315561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ea typeface="Segoe UI Black" panose="020B0A02040204020203" pitchFamily="34" charset="0"/>
              </a:rPr>
              <a:t>Технологии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B1F6C-E78D-49D6-AAA3-860856F4D7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547" y="1878674"/>
            <a:ext cx="11179157" cy="393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C7141AEB-6E81-4EEE-8727-FAC1EA0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5" name="Freeform 1">
            <a:extLst>
              <a:ext uri="{FF2B5EF4-FFF2-40B4-BE49-F238E27FC236}">
                <a16:creationId xmlns:a16="http://schemas.microsoft.com/office/drawing/2014/main" id="{F923AF43-41F1-460C-A42A-64882421122A}"/>
              </a:ext>
            </a:extLst>
          </p:cNvPr>
          <p:cNvSpPr/>
          <p:nvPr/>
        </p:nvSpPr>
        <p:spPr>
          <a:xfrm flipH="1">
            <a:off x="7271952" y="2256955"/>
            <a:ext cx="4375231" cy="937550"/>
          </a:xfrm>
          <a:custGeom>
            <a:avLst/>
            <a:gdLst>
              <a:gd name="connsiteX0" fmla="*/ 4375231 w 4375231"/>
              <a:gd name="connsiteY0" fmla="*/ 937550 h 937550"/>
              <a:gd name="connsiteX1" fmla="*/ 3437681 w 4375231"/>
              <a:gd name="connsiteY1" fmla="*/ 0 h 937550"/>
              <a:gd name="connsiteX2" fmla="*/ 0 w 4375231"/>
              <a:gd name="connsiteY2" fmla="*/ 0 h 9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231" h="937550">
                <a:moveTo>
                  <a:pt x="4375231" y="937550"/>
                </a:moveTo>
                <a:lnTo>
                  <a:pt x="3437681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id="{FA2D481E-7B5E-46B5-99E1-63A40714126C}"/>
              </a:ext>
            </a:extLst>
          </p:cNvPr>
          <p:cNvSpPr/>
          <p:nvPr/>
        </p:nvSpPr>
        <p:spPr>
          <a:xfrm flipV="1">
            <a:off x="543203" y="4924522"/>
            <a:ext cx="4375231" cy="937550"/>
          </a:xfrm>
          <a:custGeom>
            <a:avLst/>
            <a:gdLst>
              <a:gd name="connsiteX0" fmla="*/ 4375231 w 4375231"/>
              <a:gd name="connsiteY0" fmla="*/ 937550 h 937550"/>
              <a:gd name="connsiteX1" fmla="*/ 3437681 w 4375231"/>
              <a:gd name="connsiteY1" fmla="*/ 0 h 937550"/>
              <a:gd name="connsiteX2" fmla="*/ 0 w 4375231"/>
              <a:gd name="connsiteY2" fmla="*/ 0 h 9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231" h="937550">
                <a:moveTo>
                  <a:pt x="4375231" y="937550"/>
                </a:moveTo>
                <a:lnTo>
                  <a:pt x="3437681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C1F72BF3-F97A-48BB-95BF-F48F72956603}"/>
              </a:ext>
            </a:extLst>
          </p:cNvPr>
          <p:cNvSpPr/>
          <p:nvPr/>
        </p:nvSpPr>
        <p:spPr>
          <a:xfrm flipH="1" flipV="1">
            <a:off x="7271952" y="4985482"/>
            <a:ext cx="4375231" cy="937550"/>
          </a:xfrm>
          <a:custGeom>
            <a:avLst/>
            <a:gdLst>
              <a:gd name="connsiteX0" fmla="*/ 4375231 w 4375231"/>
              <a:gd name="connsiteY0" fmla="*/ 937550 h 937550"/>
              <a:gd name="connsiteX1" fmla="*/ 3437681 w 4375231"/>
              <a:gd name="connsiteY1" fmla="*/ 0 h 937550"/>
              <a:gd name="connsiteX2" fmla="*/ 0 w 4375231"/>
              <a:gd name="connsiteY2" fmla="*/ 0 h 9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231" h="937550">
                <a:moveTo>
                  <a:pt x="4375231" y="937550"/>
                </a:moveTo>
                <a:lnTo>
                  <a:pt x="3437681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4">
            <a:extLst>
              <a:ext uri="{FF2B5EF4-FFF2-40B4-BE49-F238E27FC236}">
                <a16:creationId xmlns:a16="http://schemas.microsoft.com/office/drawing/2014/main" id="{CC3AF429-CAF8-4B3E-B5CD-7E6A4DF50F50}"/>
              </a:ext>
            </a:extLst>
          </p:cNvPr>
          <p:cNvSpPr/>
          <p:nvPr/>
        </p:nvSpPr>
        <p:spPr>
          <a:xfrm>
            <a:off x="543203" y="2256955"/>
            <a:ext cx="4375231" cy="937550"/>
          </a:xfrm>
          <a:custGeom>
            <a:avLst/>
            <a:gdLst>
              <a:gd name="connsiteX0" fmla="*/ 4375231 w 4375231"/>
              <a:gd name="connsiteY0" fmla="*/ 937550 h 937550"/>
              <a:gd name="connsiteX1" fmla="*/ 3437681 w 4375231"/>
              <a:gd name="connsiteY1" fmla="*/ 0 h 937550"/>
              <a:gd name="connsiteX2" fmla="*/ 0 w 4375231"/>
              <a:gd name="connsiteY2" fmla="*/ 0 h 9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231" h="937550">
                <a:moveTo>
                  <a:pt x="4375231" y="937550"/>
                </a:moveTo>
                <a:lnTo>
                  <a:pt x="3437681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8915535A-9816-441D-99EA-AF6380486CE7}"/>
              </a:ext>
            </a:extLst>
          </p:cNvPr>
          <p:cNvSpPr/>
          <p:nvPr/>
        </p:nvSpPr>
        <p:spPr>
          <a:xfrm>
            <a:off x="453632" y="1928094"/>
            <a:ext cx="3128914" cy="5816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  <a:cs typeface="Segoe UI Light" panose="020B0502040204020203" pitchFamily="34" charset="0"/>
              </a:rPr>
              <a:t>Ограничение доступа к информации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60" name="Oval 8">
            <a:extLst>
              <a:ext uri="{FF2B5EF4-FFF2-40B4-BE49-F238E27FC236}">
                <a16:creationId xmlns:a16="http://schemas.microsoft.com/office/drawing/2014/main" id="{98EC5A67-E4D1-45C3-95A7-26A441688DD4}"/>
              </a:ext>
            </a:extLst>
          </p:cNvPr>
          <p:cNvSpPr/>
          <p:nvPr/>
        </p:nvSpPr>
        <p:spPr>
          <a:xfrm>
            <a:off x="4490230" y="2540386"/>
            <a:ext cx="3209926" cy="32099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Block Arc 9">
            <a:extLst>
              <a:ext uri="{FF2B5EF4-FFF2-40B4-BE49-F238E27FC236}">
                <a16:creationId xmlns:a16="http://schemas.microsoft.com/office/drawing/2014/main" id="{5E6B0EA8-077C-432D-97A3-D3D98A2954FF}"/>
              </a:ext>
            </a:extLst>
          </p:cNvPr>
          <p:cNvSpPr/>
          <p:nvPr/>
        </p:nvSpPr>
        <p:spPr>
          <a:xfrm>
            <a:off x="4490230" y="2540386"/>
            <a:ext cx="3209926" cy="3209926"/>
          </a:xfrm>
          <a:prstGeom prst="blockArc">
            <a:avLst>
              <a:gd name="adj1" fmla="val 10827655"/>
              <a:gd name="adj2" fmla="val 16332696"/>
              <a:gd name="adj3" fmla="val 13475"/>
            </a:avLst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Block Arc 10">
            <a:extLst>
              <a:ext uri="{FF2B5EF4-FFF2-40B4-BE49-F238E27FC236}">
                <a16:creationId xmlns:a16="http://schemas.microsoft.com/office/drawing/2014/main" id="{4589964D-F492-41C0-9D3B-C7911CD7EF32}"/>
              </a:ext>
            </a:extLst>
          </p:cNvPr>
          <p:cNvSpPr/>
          <p:nvPr/>
        </p:nvSpPr>
        <p:spPr>
          <a:xfrm flipH="1">
            <a:off x="4490230" y="2540386"/>
            <a:ext cx="3209926" cy="3209926"/>
          </a:xfrm>
          <a:prstGeom prst="blockArc">
            <a:avLst>
              <a:gd name="adj1" fmla="val 10810135"/>
              <a:gd name="adj2" fmla="val 16200559"/>
              <a:gd name="adj3" fmla="val 13028"/>
            </a:avLst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Block Arc 11">
            <a:extLst>
              <a:ext uri="{FF2B5EF4-FFF2-40B4-BE49-F238E27FC236}">
                <a16:creationId xmlns:a16="http://schemas.microsoft.com/office/drawing/2014/main" id="{556723DA-85B0-4B9E-89B9-7C64A07DB94D}"/>
              </a:ext>
            </a:extLst>
          </p:cNvPr>
          <p:cNvSpPr/>
          <p:nvPr/>
        </p:nvSpPr>
        <p:spPr>
          <a:xfrm flipV="1">
            <a:off x="4490230" y="2540386"/>
            <a:ext cx="3209926" cy="3209926"/>
          </a:xfrm>
          <a:prstGeom prst="blockArc">
            <a:avLst>
              <a:gd name="adj1" fmla="val 10792530"/>
              <a:gd name="adj2" fmla="val 16305637"/>
              <a:gd name="adj3" fmla="val 13781"/>
            </a:avLst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b="1">
              <a:latin typeface="Georgia" panose="02040502050405020303" pitchFamily="18" charset="0"/>
            </a:endParaRPr>
          </a:p>
        </p:txBody>
      </p:sp>
      <p:sp>
        <p:nvSpPr>
          <p:cNvPr id="64" name="Block Arc 12">
            <a:extLst>
              <a:ext uri="{FF2B5EF4-FFF2-40B4-BE49-F238E27FC236}">
                <a16:creationId xmlns:a16="http://schemas.microsoft.com/office/drawing/2014/main" id="{E527F853-ACFE-4529-92A2-8438CB072E62}"/>
              </a:ext>
            </a:extLst>
          </p:cNvPr>
          <p:cNvSpPr/>
          <p:nvPr/>
        </p:nvSpPr>
        <p:spPr>
          <a:xfrm flipH="1" flipV="1">
            <a:off x="4490230" y="2540386"/>
            <a:ext cx="3209926" cy="3209926"/>
          </a:xfrm>
          <a:prstGeom prst="blockArc">
            <a:avLst>
              <a:gd name="adj1" fmla="val 10809981"/>
              <a:gd name="adj2" fmla="val 16204348"/>
              <a:gd name="adj3" fmla="val 13542"/>
            </a:avLst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5">
            <a:extLst>
              <a:ext uri="{FF2B5EF4-FFF2-40B4-BE49-F238E27FC236}">
                <a16:creationId xmlns:a16="http://schemas.microsoft.com/office/drawing/2014/main" id="{66603BE4-027B-40F9-8E6D-955B06FB1EA8}"/>
              </a:ext>
            </a:extLst>
          </p:cNvPr>
          <p:cNvSpPr/>
          <p:nvPr/>
        </p:nvSpPr>
        <p:spPr>
          <a:xfrm>
            <a:off x="8543698" y="1919743"/>
            <a:ext cx="3134351" cy="55223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  <a:cs typeface="Segoe UI Light" panose="020B0502040204020203" pitchFamily="34" charset="0"/>
              </a:rPr>
              <a:t>Отображение на карте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67" name="Rectangle: Rounded Corners 16">
            <a:extLst>
              <a:ext uri="{FF2B5EF4-FFF2-40B4-BE49-F238E27FC236}">
                <a16:creationId xmlns:a16="http://schemas.microsoft.com/office/drawing/2014/main" id="{FF41B728-9B58-4AEF-AF0E-A33F88D3878D}"/>
              </a:ext>
            </a:extLst>
          </p:cNvPr>
          <p:cNvSpPr/>
          <p:nvPr/>
        </p:nvSpPr>
        <p:spPr>
          <a:xfrm>
            <a:off x="408000" y="5620375"/>
            <a:ext cx="3194641" cy="6196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  <a:cs typeface="Segoe UI Light" panose="020B0502040204020203" pitchFamily="34" charset="0"/>
              </a:rPr>
              <a:t>Настройка системы в виде конструктора</a:t>
            </a:r>
          </a:p>
        </p:txBody>
      </p:sp>
      <p:sp>
        <p:nvSpPr>
          <p:cNvPr id="69" name="Rectangle: Rounded Corners 17">
            <a:extLst>
              <a:ext uri="{FF2B5EF4-FFF2-40B4-BE49-F238E27FC236}">
                <a16:creationId xmlns:a16="http://schemas.microsoft.com/office/drawing/2014/main" id="{E48646C4-3EBA-4652-9838-30550E6D518E}"/>
              </a:ext>
            </a:extLst>
          </p:cNvPr>
          <p:cNvSpPr/>
          <p:nvPr/>
        </p:nvSpPr>
        <p:spPr>
          <a:xfrm>
            <a:off x="8516421" y="5720393"/>
            <a:ext cx="3134351" cy="5700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eorgia" panose="02040502050405020303" pitchFamily="18" charset="0"/>
                <a:cs typeface="Segoe UI Light" panose="020B0502040204020203" pitchFamily="34" charset="0"/>
              </a:rPr>
              <a:t>Поиск документов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cs typeface="Segoe UI Light" panose="020B0502040204020203" pitchFamily="34" charset="0"/>
            </a:endParaRPr>
          </a:p>
        </p:txBody>
      </p:sp>
      <p:sp>
        <p:nvSpPr>
          <p:cNvPr id="101" name="Oval 13">
            <a:extLst>
              <a:ext uri="{FF2B5EF4-FFF2-40B4-BE49-F238E27FC236}">
                <a16:creationId xmlns:a16="http://schemas.microsoft.com/office/drawing/2014/main" id="{9D1BC959-CB07-47C9-AEB4-262DFC9A0870}"/>
              </a:ext>
            </a:extLst>
          </p:cNvPr>
          <p:cNvSpPr/>
          <p:nvPr/>
        </p:nvSpPr>
        <p:spPr>
          <a:xfrm>
            <a:off x="4914408" y="2964564"/>
            <a:ext cx="2361570" cy="23615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6B38B104-36F3-4388-90E5-4EEF2B8D3DFF}"/>
              </a:ext>
            </a:extLst>
          </p:cNvPr>
          <p:cNvSpPr txBox="1">
            <a:spLocks/>
          </p:cNvSpPr>
          <p:nvPr/>
        </p:nvSpPr>
        <p:spPr>
          <a:xfrm>
            <a:off x="5166270" y="3950225"/>
            <a:ext cx="1857846" cy="91305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170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Единая система: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внутренний и внешний контуры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0" name="Freeform 69">
            <a:extLst>
              <a:ext uri="{FF2B5EF4-FFF2-40B4-BE49-F238E27FC236}">
                <a16:creationId xmlns:a16="http://schemas.microsoft.com/office/drawing/2014/main" id="{FF541672-CC92-4DD4-8BF9-73C208F59184}"/>
              </a:ext>
            </a:extLst>
          </p:cNvPr>
          <p:cNvSpPr>
            <a:spLocks noEditPoints="1"/>
          </p:cNvSpPr>
          <p:nvPr/>
        </p:nvSpPr>
        <p:spPr bwMode="auto">
          <a:xfrm>
            <a:off x="5811824" y="3321961"/>
            <a:ext cx="566738" cy="569212"/>
          </a:xfrm>
          <a:custGeom>
            <a:avLst/>
            <a:gdLst>
              <a:gd name="T0" fmla="*/ 83 w 97"/>
              <a:gd name="T1" fmla="*/ 41 h 97"/>
              <a:gd name="T2" fmla="*/ 79 w 97"/>
              <a:gd name="T3" fmla="*/ 31 h 97"/>
              <a:gd name="T4" fmla="*/ 94 w 97"/>
              <a:gd name="T5" fmla="*/ 2 h 97"/>
              <a:gd name="T6" fmla="*/ 71 w 97"/>
              <a:gd name="T7" fmla="*/ 21 h 97"/>
              <a:gd name="T8" fmla="*/ 56 w 97"/>
              <a:gd name="T9" fmla="*/ 14 h 97"/>
              <a:gd name="T10" fmla="*/ 54 w 97"/>
              <a:gd name="T11" fmla="*/ 1 h 97"/>
              <a:gd name="T12" fmla="*/ 40 w 97"/>
              <a:gd name="T13" fmla="*/ 3 h 97"/>
              <a:gd name="T14" fmla="*/ 31 w 97"/>
              <a:gd name="T15" fmla="*/ 18 h 97"/>
              <a:gd name="T16" fmla="*/ 20 w 97"/>
              <a:gd name="T17" fmla="*/ 9 h 97"/>
              <a:gd name="T18" fmla="*/ 8 w 97"/>
              <a:gd name="T19" fmla="*/ 22 h 97"/>
              <a:gd name="T20" fmla="*/ 17 w 97"/>
              <a:gd name="T21" fmla="*/ 32 h 97"/>
              <a:gd name="T22" fmla="*/ 2 w 97"/>
              <a:gd name="T23" fmla="*/ 41 h 97"/>
              <a:gd name="T24" fmla="*/ 0 w 97"/>
              <a:gd name="T25" fmla="*/ 55 h 97"/>
              <a:gd name="T26" fmla="*/ 13 w 97"/>
              <a:gd name="T27" fmla="*/ 57 h 97"/>
              <a:gd name="T28" fmla="*/ 8 w 97"/>
              <a:gd name="T29" fmla="*/ 74 h 97"/>
              <a:gd name="T30" fmla="*/ 8 w 97"/>
              <a:gd name="T31" fmla="*/ 77 h 97"/>
              <a:gd name="T32" fmla="*/ 23 w 97"/>
              <a:gd name="T33" fmla="*/ 89 h 97"/>
              <a:gd name="T34" fmla="*/ 40 w 97"/>
              <a:gd name="T35" fmla="*/ 84 h 97"/>
              <a:gd name="T36" fmla="*/ 42 w 97"/>
              <a:gd name="T37" fmla="*/ 97 h 97"/>
              <a:gd name="T38" fmla="*/ 56 w 97"/>
              <a:gd name="T39" fmla="*/ 95 h 97"/>
              <a:gd name="T40" fmla="*/ 65 w 97"/>
              <a:gd name="T41" fmla="*/ 80 h 97"/>
              <a:gd name="T42" fmla="*/ 76 w 97"/>
              <a:gd name="T43" fmla="*/ 89 h 97"/>
              <a:gd name="T44" fmla="*/ 88 w 97"/>
              <a:gd name="T45" fmla="*/ 74 h 97"/>
              <a:gd name="T46" fmla="*/ 83 w 97"/>
              <a:gd name="T47" fmla="*/ 57 h 97"/>
              <a:gd name="T48" fmla="*/ 96 w 97"/>
              <a:gd name="T49" fmla="*/ 55 h 97"/>
              <a:gd name="T50" fmla="*/ 94 w 97"/>
              <a:gd name="T51" fmla="*/ 41 h 97"/>
              <a:gd name="T52" fmla="*/ 49 w 97"/>
              <a:gd name="T53" fmla="*/ 60 h 97"/>
              <a:gd name="T54" fmla="*/ 48 w 97"/>
              <a:gd name="T55" fmla="*/ 60 h 97"/>
              <a:gd name="T56" fmla="*/ 30 w 97"/>
              <a:gd name="T57" fmla="*/ 39 h 97"/>
              <a:gd name="T58" fmla="*/ 49 w 97"/>
              <a:gd name="T59" fmla="*/ 56 h 97"/>
              <a:gd name="T60" fmla="*/ 91 w 97"/>
              <a:gd name="T61" fmla="*/ 5 h 97"/>
              <a:gd name="T62" fmla="*/ 51 w 97"/>
              <a:gd name="T63" fmla="*/ 6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97">
                <a:moveTo>
                  <a:pt x="94" y="41"/>
                </a:moveTo>
                <a:cubicBezTo>
                  <a:pt x="83" y="41"/>
                  <a:pt x="83" y="41"/>
                  <a:pt x="83" y="41"/>
                </a:cubicBezTo>
                <a:cubicBezTo>
                  <a:pt x="82" y="39"/>
                  <a:pt x="82" y="37"/>
                  <a:pt x="81" y="35"/>
                </a:cubicBezTo>
                <a:cubicBezTo>
                  <a:pt x="80" y="34"/>
                  <a:pt x="79" y="32"/>
                  <a:pt x="79" y="31"/>
                </a:cubicBezTo>
                <a:cubicBezTo>
                  <a:pt x="95" y="11"/>
                  <a:pt x="95" y="11"/>
                  <a:pt x="95" y="11"/>
                </a:cubicBezTo>
                <a:cubicBezTo>
                  <a:pt x="97" y="8"/>
                  <a:pt x="96" y="4"/>
                  <a:pt x="94" y="2"/>
                </a:cubicBezTo>
                <a:cubicBezTo>
                  <a:pt x="91" y="0"/>
                  <a:pt x="87" y="1"/>
                  <a:pt x="85" y="3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0"/>
                  <a:pt x="68" y="19"/>
                  <a:pt x="67" y="18"/>
                </a:cubicBezTo>
                <a:cubicBezTo>
                  <a:pt x="64" y="17"/>
                  <a:pt x="60" y="15"/>
                  <a:pt x="56" y="1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5" y="1"/>
                  <a:pt x="54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0" y="2"/>
                  <a:pt x="40" y="3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15"/>
                  <a:pt x="33" y="16"/>
                  <a:pt x="31" y="1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0" y="9"/>
                  <a:pt x="20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2"/>
                  <a:pt x="8" y="22"/>
                </a:cubicBezTo>
                <a:cubicBezTo>
                  <a:pt x="8" y="23"/>
                  <a:pt x="8" y="23"/>
                  <a:pt x="8" y="24"/>
                </a:cubicBezTo>
                <a:cubicBezTo>
                  <a:pt x="17" y="32"/>
                  <a:pt x="17" y="32"/>
                  <a:pt x="17" y="32"/>
                </a:cubicBezTo>
                <a:cubicBezTo>
                  <a:pt x="15" y="34"/>
                  <a:pt x="14" y="38"/>
                  <a:pt x="13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7"/>
                  <a:pt x="2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4" y="60"/>
                  <a:pt x="15" y="64"/>
                  <a:pt x="17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6"/>
                  <a:pt x="8" y="77"/>
                  <a:pt x="8" y="77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9"/>
                  <a:pt x="22" y="89"/>
                  <a:pt x="23" y="89"/>
                </a:cubicBezTo>
                <a:cubicBezTo>
                  <a:pt x="31" y="80"/>
                  <a:pt x="31" y="80"/>
                  <a:pt x="31" y="80"/>
                </a:cubicBezTo>
                <a:cubicBezTo>
                  <a:pt x="33" y="82"/>
                  <a:pt x="37" y="83"/>
                  <a:pt x="40" y="84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6"/>
                  <a:pt x="41" y="97"/>
                  <a:pt x="42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5" y="97"/>
                  <a:pt x="56" y="96"/>
                  <a:pt x="56" y="95"/>
                </a:cubicBezTo>
                <a:cubicBezTo>
                  <a:pt x="56" y="84"/>
                  <a:pt x="56" y="84"/>
                  <a:pt x="56" y="84"/>
                </a:cubicBezTo>
                <a:cubicBezTo>
                  <a:pt x="59" y="83"/>
                  <a:pt x="63" y="82"/>
                  <a:pt x="65" y="80"/>
                </a:cubicBezTo>
                <a:cubicBezTo>
                  <a:pt x="73" y="89"/>
                  <a:pt x="73" y="89"/>
                  <a:pt x="73" y="89"/>
                </a:cubicBezTo>
                <a:cubicBezTo>
                  <a:pt x="74" y="89"/>
                  <a:pt x="76" y="89"/>
                  <a:pt x="76" y="8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5"/>
                  <a:pt x="88" y="74"/>
                </a:cubicBezTo>
                <a:cubicBezTo>
                  <a:pt x="79" y="66"/>
                  <a:pt x="79" y="66"/>
                  <a:pt x="79" y="66"/>
                </a:cubicBezTo>
                <a:cubicBezTo>
                  <a:pt x="81" y="64"/>
                  <a:pt x="82" y="60"/>
                  <a:pt x="83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7"/>
                  <a:pt x="96" y="56"/>
                  <a:pt x="96" y="55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2"/>
                  <a:pt x="95" y="41"/>
                  <a:pt x="94" y="41"/>
                </a:cubicBezTo>
                <a:close/>
                <a:moveTo>
                  <a:pt x="51" y="60"/>
                </a:moveTo>
                <a:cubicBezTo>
                  <a:pt x="50" y="60"/>
                  <a:pt x="50" y="60"/>
                  <a:pt x="49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8" y="60"/>
                  <a:pt x="48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1"/>
                  <a:pt x="29" y="40"/>
                  <a:pt x="30" y="39"/>
                </a:cubicBezTo>
                <a:cubicBezTo>
                  <a:pt x="31" y="38"/>
                  <a:pt x="32" y="38"/>
                  <a:pt x="33" y="39"/>
                </a:cubicBezTo>
                <a:cubicBezTo>
                  <a:pt x="49" y="56"/>
                  <a:pt x="49" y="56"/>
                  <a:pt x="49" y="56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5"/>
                  <a:pt x="90" y="5"/>
                  <a:pt x="91" y="5"/>
                </a:cubicBezTo>
                <a:cubicBezTo>
                  <a:pt x="92" y="6"/>
                  <a:pt x="92" y="7"/>
                  <a:pt x="92" y="8"/>
                </a:cubicBezTo>
                <a:lnTo>
                  <a:pt x="51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5CDE31-7910-4D12-987D-9AB9A4C7C7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713" y="2658158"/>
            <a:ext cx="3769768" cy="287506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F7849-C7EA-4CA1-9492-322FA09862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21" y="2701895"/>
            <a:ext cx="3975981" cy="270624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292FF2-C58C-40B9-98C0-54B864E6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" name="Picture 6" descr="Text&#10;&#10;Description automatically generated">
            <a:extLst>
              <a:ext uri="{FF2B5EF4-FFF2-40B4-BE49-F238E27FC236}">
                <a16:creationId xmlns:a16="http://schemas.microsoft.com/office/drawing/2014/main" id="{DDC78A2A-1D3D-4F56-B9EA-298C644EF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116" name="Picture 6" descr="Text&#10;&#10;Description automatically generated">
            <a:extLst>
              <a:ext uri="{FF2B5EF4-FFF2-40B4-BE49-F238E27FC236}">
                <a16:creationId xmlns:a16="http://schemas.microsoft.com/office/drawing/2014/main" id="{F5FF7D50-040D-4726-984D-BE5A56CB0D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117" name="Rectangle 18">
            <a:extLst>
              <a:ext uri="{FF2B5EF4-FFF2-40B4-BE49-F238E27FC236}">
                <a16:creationId xmlns:a16="http://schemas.microsoft.com/office/drawing/2014/main" id="{EEA9D756-8170-445F-838A-67763C72CE8E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15307946-7727-44A0-BB96-380298DE4426}"/>
              </a:ext>
            </a:extLst>
          </p:cNvPr>
          <p:cNvSpPr txBox="1">
            <a:spLocks/>
          </p:cNvSpPr>
          <p:nvPr/>
        </p:nvSpPr>
        <p:spPr>
          <a:xfrm>
            <a:off x="605547" y="315561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chemeClr val="bg1"/>
                </a:solidFill>
                <a:ea typeface="Segoe UI Black" panose="020B0A02040204020203" pitchFamily="34" charset="0"/>
              </a:rPr>
              <a:t>ГИС ОГД г. Москвы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" name="Oval 5">
            <a:extLst>
              <a:ext uri="{FF2B5EF4-FFF2-40B4-BE49-F238E27FC236}">
                <a16:creationId xmlns:a16="http://schemas.microsoft.com/office/drawing/2014/main" id="{24EB4ACB-B448-4ADA-B150-D73BE264604D}"/>
              </a:ext>
            </a:extLst>
          </p:cNvPr>
          <p:cNvSpPr/>
          <p:nvPr/>
        </p:nvSpPr>
        <p:spPr>
          <a:xfrm>
            <a:off x="7934071" y="1812706"/>
            <a:ext cx="752258" cy="752258"/>
          </a:xfrm>
          <a:prstGeom prst="ellipse">
            <a:avLst/>
          </a:prstGeom>
          <a:gradFill>
            <a:gsLst>
              <a:gs pos="0">
                <a:srgbClr val="C274B1"/>
              </a:gs>
              <a:gs pos="86000">
                <a:srgbClr val="99438A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2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41" name="Oval 5">
            <a:extLst>
              <a:ext uri="{FF2B5EF4-FFF2-40B4-BE49-F238E27FC236}">
                <a16:creationId xmlns:a16="http://schemas.microsoft.com/office/drawing/2014/main" id="{A175803E-9031-44B7-A470-4C606C908CD1}"/>
              </a:ext>
            </a:extLst>
          </p:cNvPr>
          <p:cNvSpPr/>
          <p:nvPr/>
        </p:nvSpPr>
        <p:spPr>
          <a:xfrm>
            <a:off x="3433159" y="1852750"/>
            <a:ext cx="752258" cy="752258"/>
          </a:xfrm>
          <a:prstGeom prst="ellipse">
            <a:avLst/>
          </a:prstGeom>
          <a:gradFill>
            <a:gsLst>
              <a:gs pos="0">
                <a:srgbClr val="1C90F0"/>
              </a:gs>
              <a:gs pos="86000">
                <a:srgbClr val="0D6FC2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>
                <a:latin typeface="Georgia" panose="02040502050405020303" pitchFamily="18" charset="0"/>
              </a:rPr>
              <a:t>1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C177C6DB-0D4D-4CF7-95C2-231874E28772}"/>
              </a:ext>
            </a:extLst>
          </p:cNvPr>
          <p:cNvSpPr/>
          <p:nvPr/>
        </p:nvSpPr>
        <p:spPr>
          <a:xfrm>
            <a:off x="7934071" y="5601914"/>
            <a:ext cx="752258" cy="752258"/>
          </a:xfrm>
          <a:prstGeom prst="ellipse">
            <a:avLst/>
          </a:prstGeom>
          <a:gradFill>
            <a:gsLst>
              <a:gs pos="0">
                <a:srgbClr val="7D72B6"/>
              </a:gs>
              <a:gs pos="100000">
                <a:srgbClr val="5D509C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144" name="Oval 8">
            <a:extLst>
              <a:ext uri="{FF2B5EF4-FFF2-40B4-BE49-F238E27FC236}">
                <a16:creationId xmlns:a16="http://schemas.microsoft.com/office/drawing/2014/main" id="{7BA2206B-3112-4E73-AAFA-B1BC7EA51984}"/>
              </a:ext>
            </a:extLst>
          </p:cNvPr>
          <p:cNvSpPr/>
          <p:nvPr/>
        </p:nvSpPr>
        <p:spPr>
          <a:xfrm>
            <a:off x="3372444" y="5546903"/>
            <a:ext cx="752258" cy="752258"/>
          </a:xfrm>
          <a:prstGeom prst="ellipse">
            <a:avLst/>
          </a:prstGeom>
          <a:gradFill>
            <a:gsLst>
              <a:gs pos="0">
                <a:srgbClr val="37C8FB"/>
              </a:gs>
              <a:gs pos="100000">
                <a:srgbClr val="048ABB"/>
              </a:gs>
            </a:gsLst>
            <a:lin ang="5400000" scaled="1"/>
          </a:gra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046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0267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C7141AEB-6E81-4EEE-8727-FAC1EA0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44C32E-7110-4B51-9503-88FF8B769C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04" y="1710678"/>
            <a:ext cx="6421614" cy="464039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DD6338-81C6-411B-8813-9053BAD2A795}"/>
              </a:ext>
            </a:extLst>
          </p:cNvPr>
          <p:cNvSpPr/>
          <p:nvPr/>
        </p:nvSpPr>
        <p:spPr>
          <a:xfrm>
            <a:off x="-304799" y="1710678"/>
            <a:ext cx="5591504" cy="429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Процесс регистрации документа</a:t>
            </a: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Поддержка различных схем интеграции</a:t>
            </a: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Автоматическое заполнение полей на основании пришедших данных</a:t>
            </a: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Минимизация ручных действий</a:t>
            </a: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Предпросмотр файлов без перехода в отдельное окно</a:t>
            </a: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История обработки документа</a:t>
            </a:r>
            <a:endParaRPr lang="en-US" sz="2000" dirty="0"/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Clr>
                <a:srgbClr val="0486DE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dirty="0"/>
              <a:t>Подписка на появление новых документов по контуру или объекту</a:t>
            </a:r>
          </a:p>
        </p:txBody>
      </p:sp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451F9119-44FB-41B7-8FCD-EFD562A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" name="Picture 6" descr="Text&#10;&#10;Description automatically generated">
            <a:extLst>
              <a:ext uri="{FF2B5EF4-FFF2-40B4-BE49-F238E27FC236}">
                <a16:creationId xmlns:a16="http://schemas.microsoft.com/office/drawing/2014/main" id="{483347F2-BD0C-4B15-9616-C534DED2507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145" name="Picture 6" descr="Text&#10;&#10;Description automatically generated">
            <a:extLst>
              <a:ext uri="{FF2B5EF4-FFF2-40B4-BE49-F238E27FC236}">
                <a16:creationId xmlns:a16="http://schemas.microsoft.com/office/drawing/2014/main" id="{49B63791-6EA9-4FD7-B0E3-DE71473FA3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146" name="Rectangle 18">
            <a:extLst>
              <a:ext uri="{FF2B5EF4-FFF2-40B4-BE49-F238E27FC236}">
                <a16:creationId xmlns:a16="http://schemas.microsoft.com/office/drawing/2014/main" id="{86888568-B3C0-464B-B764-E87FF0246F5A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id="{12DB5C9F-871E-4477-8A27-9EF33448388B}"/>
              </a:ext>
            </a:extLst>
          </p:cNvPr>
          <p:cNvSpPr txBox="1">
            <a:spLocks/>
          </p:cNvSpPr>
          <p:nvPr/>
        </p:nvSpPr>
        <p:spPr>
          <a:xfrm>
            <a:off x="605547" y="315561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chemeClr val="bg1"/>
                </a:solidFill>
                <a:ea typeface="Segoe UI Black" panose="020B0A02040204020203" pitchFamily="34" charset="0"/>
              </a:rPr>
              <a:t>ГИС ОГД г. Москвы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0" name="Slide Number Placeholder 69">
            <a:extLst>
              <a:ext uri="{FF2B5EF4-FFF2-40B4-BE49-F238E27FC236}">
                <a16:creationId xmlns:a16="http://schemas.microsoft.com/office/drawing/2014/main" id="{C7141AEB-6E81-4EEE-8727-FAC1EA0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67E6-FAF8-4EBB-9382-28C6BA5B84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700374-A4D0-47D5-B1EC-DB587BECD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145" y="1701806"/>
            <a:ext cx="7335039" cy="4650226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0056187-CEA2-41AA-B4D1-B03970DB8E17}"/>
              </a:ext>
            </a:extLst>
          </p:cNvPr>
          <p:cNvSpPr txBox="1"/>
          <p:nvPr/>
        </p:nvSpPr>
        <p:spPr>
          <a:xfrm>
            <a:off x="190735" y="1937094"/>
            <a:ext cx="4391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Aft>
                <a:spcPts val="12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Регистрация событий и мониторинг</a:t>
            </a:r>
          </a:p>
          <a:p>
            <a:pPr marL="288000" indent="-285750">
              <a:spcAft>
                <a:spcPts val="12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Оперативный контроль за текущими событиями</a:t>
            </a:r>
          </a:p>
          <a:p>
            <a:pPr marL="288000" indent="-285750">
              <a:spcAft>
                <a:spcPts val="12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Постановка заданий и контроль их выполнения</a:t>
            </a:r>
          </a:p>
          <a:p>
            <a:pPr marL="288000" indent="-285750">
              <a:spcAft>
                <a:spcPts val="12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Отображение событий на карте</a:t>
            </a:r>
          </a:p>
          <a:p>
            <a:pPr marL="288000" indent="-285750">
              <a:spcAft>
                <a:spcPts val="12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Нормативно-справочная информация</a:t>
            </a:r>
          </a:p>
          <a:p>
            <a:pPr marL="288000" indent="-285750">
              <a:spcAft>
                <a:spcPts val="12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Многомерная статистика</a:t>
            </a:r>
          </a:p>
          <a:p>
            <a:pPr marL="288000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B14CEA8-7703-448C-9D7D-2FE0643A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" name="Picture 6" descr="Text&#10;&#10;Description automatically generated">
            <a:extLst>
              <a:ext uri="{FF2B5EF4-FFF2-40B4-BE49-F238E27FC236}">
                <a16:creationId xmlns:a16="http://schemas.microsoft.com/office/drawing/2014/main" id="{B3C6C6B4-8A76-4387-A81C-CFED0BCE73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109" name="Picture 6" descr="Text&#10;&#10;Description automatically generated">
            <a:extLst>
              <a:ext uri="{FF2B5EF4-FFF2-40B4-BE49-F238E27FC236}">
                <a16:creationId xmlns:a16="http://schemas.microsoft.com/office/drawing/2014/main" id="{9C111C6D-C9D0-4345-BAD0-601979A76F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110" name="Rectangle 18">
            <a:extLst>
              <a:ext uri="{FF2B5EF4-FFF2-40B4-BE49-F238E27FC236}">
                <a16:creationId xmlns:a16="http://schemas.microsoft.com/office/drawing/2014/main" id="{F220B102-ADD6-4DF8-AB63-69698BA033EE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905A8276-AC44-4C8C-81B3-A055C3E67500}"/>
              </a:ext>
            </a:extLst>
          </p:cNvPr>
          <p:cNvSpPr txBox="1">
            <a:spLocks/>
          </p:cNvSpPr>
          <p:nvPr/>
        </p:nvSpPr>
        <p:spPr>
          <a:xfrm>
            <a:off x="564479" y="359554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Портал взаимодействия государственных служб для обеспечения безопасности при проведении крупных спортивных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174889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59940089-E68B-469F-901E-C5379F1BD1F3}"/>
              </a:ext>
            </a:extLst>
          </p:cNvPr>
          <p:cNvGrpSpPr/>
          <p:nvPr/>
        </p:nvGrpSpPr>
        <p:grpSpPr>
          <a:xfrm>
            <a:off x="6071109" y="1945239"/>
            <a:ext cx="5874249" cy="3915808"/>
            <a:chOff x="5974110" y="1260366"/>
            <a:chExt cx="6001866" cy="372000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B04E867D-C5EA-47DC-8534-95DA8E7AE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4110" y="1260366"/>
              <a:ext cx="6001866" cy="3720007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9EFECE9-3B6E-4C98-8F3E-266AAD44A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59538" y="1674030"/>
              <a:ext cx="805435" cy="939673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ED734DC-80D4-4597-AE55-2168AD71A325}"/>
                </a:ext>
              </a:extLst>
            </p:cNvPr>
            <p:cNvSpPr txBox="1"/>
            <p:nvPr/>
          </p:nvSpPr>
          <p:spPr>
            <a:xfrm>
              <a:off x="8617784" y="2228296"/>
              <a:ext cx="1706945" cy="59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E1A2184-65F3-4EB2-92E5-6A72F2A03FA5}"/>
                </a:ext>
              </a:extLst>
            </p:cNvPr>
            <p:cNvSpPr txBox="1"/>
            <p:nvPr/>
          </p:nvSpPr>
          <p:spPr>
            <a:xfrm>
              <a:off x="9639953" y="2549364"/>
              <a:ext cx="878818" cy="128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7526AE8-285C-4039-A564-705488415281}"/>
                </a:ext>
              </a:extLst>
            </p:cNvPr>
            <p:cNvSpPr txBox="1"/>
            <p:nvPr/>
          </p:nvSpPr>
          <p:spPr>
            <a:xfrm>
              <a:off x="9613601" y="3133003"/>
              <a:ext cx="287582" cy="59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FF19A8-4FA2-4C24-957C-C4D7C0612BA2}"/>
                </a:ext>
              </a:extLst>
            </p:cNvPr>
            <p:cNvSpPr txBox="1"/>
            <p:nvPr/>
          </p:nvSpPr>
          <p:spPr>
            <a:xfrm>
              <a:off x="7259538" y="3384612"/>
              <a:ext cx="287582" cy="59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783C147-4063-4A60-85FA-8E64CC046BB6}"/>
                </a:ext>
              </a:extLst>
            </p:cNvPr>
            <p:cNvSpPr txBox="1"/>
            <p:nvPr/>
          </p:nvSpPr>
          <p:spPr>
            <a:xfrm>
              <a:off x="8025978" y="3384611"/>
              <a:ext cx="287582" cy="59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6304183-BE11-44A6-82A1-E2D7142CCE3F}"/>
                </a:ext>
              </a:extLst>
            </p:cNvPr>
            <p:cNvSpPr txBox="1"/>
            <p:nvPr/>
          </p:nvSpPr>
          <p:spPr>
            <a:xfrm>
              <a:off x="8169769" y="2678903"/>
              <a:ext cx="878818" cy="128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/>
            </a:p>
          </p:txBody>
        </p:sp>
      </p:grpSp>
      <p:grpSp>
        <p:nvGrpSpPr>
          <p:cNvPr id="178" name="Group 116">
            <a:extLst>
              <a:ext uri="{FF2B5EF4-FFF2-40B4-BE49-F238E27FC236}">
                <a16:creationId xmlns:a16="http://schemas.microsoft.com/office/drawing/2014/main" id="{F921F67E-1B58-46D8-900E-1551C969312B}"/>
              </a:ext>
            </a:extLst>
          </p:cNvPr>
          <p:cNvGrpSpPr/>
          <p:nvPr/>
        </p:nvGrpSpPr>
        <p:grpSpPr>
          <a:xfrm>
            <a:off x="6746629" y="3009655"/>
            <a:ext cx="270746" cy="220652"/>
            <a:chOff x="6276975" y="1465263"/>
            <a:chExt cx="360363" cy="293688"/>
          </a:xfrm>
          <a:solidFill>
            <a:schemeClr val="bg1"/>
          </a:solidFill>
        </p:grpSpPr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28D36BE3-4013-42B0-AC35-539B4A25E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8039A16-4307-40B1-BBE1-495AAF0F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11457C23-4069-4787-8465-946086E6A504}"/>
              </a:ext>
            </a:extLst>
          </p:cNvPr>
          <p:cNvSpPr/>
          <p:nvPr/>
        </p:nvSpPr>
        <p:spPr>
          <a:xfrm>
            <a:off x="75832" y="1656668"/>
            <a:ext cx="5995277" cy="4719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Регистрация и управление официальными документами</a:t>
            </a:r>
          </a:p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Экспорт данных</a:t>
            </a:r>
          </a:p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Сквозной поиск по всей имеющейся информации</a:t>
            </a:r>
          </a:p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Оперативные уведомление пользователей о произошедших событиях</a:t>
            </a:r>
          </a:p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Отказоустойчивость работы портала (100% последние релизы, задублированная инфраструктура, незаметное для пользователей переключение)</a:t>
            </a:r>
          </a:p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Интеграция с региональными центрами, распределение и сопоставления актуальных данных</a:t>
            </a:r>
          </a:p>
          <a:p>
            <a:pPr marL="288000" indent="-285750">
              <a:lnSpc>
                <a:spcPct val="110000"/>
              </a:lnSpc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r>
              <a:rPr lang="ru-RU" sz="1900" dirty="0"/>
              <a:t>Внутренний мессенджер для пользователей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E775DC7-6CD5-4806-90C6-920F10EE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6" name="Picture 6" descr="Text&#10;&#10;Description automatically generated">
            <a:extLst>
              <a:ext uri="{FF2B5EF4-FFF2-40B4-BE49-F238E27FC236}">
                <a16:creationId xmlns:a16="http://schemas.microsoft.com/office/drawing/2014/main" id="{5CAFAD8C-E516-4F7A-AE70-C7835BABAA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227" name="Picture 6" descr="Text&#10;&#10;Description automatically generated">
            <a:extLst>
              <a:ext uri="{FF2B5EF4-FFF2-40B4-BE49-F238E27FC236}">
                <a16:creationId xmlns:a16="http://schemas.microsoft.com/office/drawing/2014/main" id="{46D10291-AB26-4AB6-94B6-A615A56689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228" name="Rectangle 18">
            <a:extLst>
              <a:ext uri="{FF2B5EF4-FFF2-40B4-BE49-F238E27FC236}">
                <a16:creationId xmlns:a16="http://schemas.microsoft.com/office/drawing/2014/main" id="{CEF90C2D-0E3E-4648-9378-16337E604871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itle 1">
            <a:extLst>
              <a:ext uri="{FF2B5EF4-FFF2-40B4-BE49-F238E27FC236}">
                <a16:creationId xmlns:a16="http://schemas.microsoft.com/office/drawing/2014/main" id="{BE052520-3E09-411E-BD3C-D087E5E88439}"/>
              </a:ext>
            </a:extLst>
          </p:cNvPr>
          <p:cNvSpPr txBox="1">
            <a:spLocks/>
          </p:cNvSpPr>
          <p:nvPr/>
        </p:nvSpPr>
        <p:spPr>
          <a:xfrm>
            <a:off x="564479" y="359554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Портал взаимодействия государственных служб для обеспечения безопасности при проведении крупных спортивных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05522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EFD740DA-25F1-4091-BB3B-660913519C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FD740DA-25F1-4091-BB3B-660913519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7318DAD-2E01-4542-AA78-1BA6CB0D1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Georgia" panose="02040502050405020303" pitchFamily="18" charset="0"/>
              <a:ea typeface="Segoe UI Black" panose="020B0A02040204020203" pitchFamily="34" charset="0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4A80CDF-894D-4435-8CD6-6F30444773DC}"/>
              </a:ext>
            </a:extLst>
          </p:cNvPr>
          <p:cNvSpPr txBox="1"/>
          <p:nvPr/>
        </p:nvSpPr>
        <p:spPr>
          <a:xfrm>
            <a:off x="1140992" y="5007110"/>
            <a:ext cx="528554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Интеграция с региональными центрами, распределение и сопоставления актуальных данных</a:t>
            </a:r>
          </a:p>
        </p:txBody>
      </p:sp>
      <p:sp>
        <p:nvSpPr>
          <p:cNvPr id="181" name="Freeform 101">
            <a:extLst>
              <a:ext uri="{FF2B5EF4-FFF2-40B4-BE49-F238E27FC236}">
                <a16:creationId xmlns:a16="http://schemas.microsoft.com/office/drawing/2014/main" id="{AF4F3C3A-D312-44E8-94E7-CA8173B098C2}"/>
              </a:ext>
            </a:extLst>
          </p:cNvPr>
          <p:cNvSpPr>
            <a:spLocks noEditPoints="1"/>
          </p:cNvSpPr>
          <p:nvPr/>
        </p:nvSpPr>
        <p:spPr bwMode="auto">
          <a:xfrm>
            <a:off x="7171869" y="4163325"/>
            <a:ext cx="270746" cy="270746"/>
          </a:xfrm>
          <a:custGeom>
            <a:avLst/>
            <a:gdLst>
              <a:gd name="T0" fmla="*/ 96 w 96"/>
              <a:gd name="T1" fmla="*/ 46 h 96"/>
              <a:gd name="T2" fmla="*/ 80 w 96"/>
              <a:gd name="T3" fmla="*/ 44 h 96"/>
              <a:gd name="T4" fmla="*/ 94 w 96"/>
              <a:gd name="T5" fmla="*/ 32 h 96"/>
              <a:gd name="T6" fmla="*/ 94 w 96"/>
              <a:gd name="T7" fmla="*/ 28 h 96"/>
              <a:gd name="T8" fmla="*/ 80 w 96"/>
              <a:gd name="T9" fmla="*/ 22 h 96"/>
              <a:gd name="T10" fmla="*/ 68 w 96"/>
              <a:gd name="T11" fmla="*/ 16 h 96"/>
              <a:gd name="T12" fmla="*/ 66 w 96"/>
              <a:gd name="T13" fmla="*/ 0 h 96"/>
              <a:gd name="T14" fmla="*/ 64 w 96"/>
              <a:gd name="T15" fmla="*/ 16 h 96"/>
              <a:gd name="T16" fmla="*/ 48 w 96"/>
              <a:gd name="T17" fmla="*/ 2 h 96"/>
              <a:gd name="T18" fmla="*/ 44 w 96"/>
              <a:gd name="T19" fmla="*/ 2 h 96"/>
              <a:gd name="T20" fmla="*/ 32 w 96"/>
              <a:gd name="T21" fmla="*/ 16 h 96"/>
              <a:gd name="T22" fmla="*/ 30 w 96"/>
              <a:gd name="T23" fmla="*/ 0 h 96"/>
              <a:gd name="T24" fmla="*/ 28 w 96"/>
              <a:gd name="T25" fmla="*/ 16 h 96"/>
              <a:gd name="T26" fmla="*/ 16 w 96"/>
              <a:gd name="T27" fmla="*/ 22 h 96"/>
              <a:gd name="T28" fmla="*/ 2 w 96"/>
              <a:gd name="T29" fmla="*/ 28 h 96"/>
              <a:gd name="T30" fmla="*/ 2 w 96"/>
              <a:gd name="T31" fmla="*/ 32 h 96"/>
              <a:gd name="T32" fmla="*/ 16 w 96"/>
              <a:gd name="T33" fmla="*/ 48 h 96"/>
              <a:gd name="T34" fmla="*/ 0 w 96"/>
              <a:gd name="T35" fmla="*/ 50 h 96"/>
              <a:gd name="T36" fmla="*/ 16 w 96"/>
              <a:gd name="T37" fmla="*/ 52 h 96"/>
              <a:gd name="T38" fmla="*/ 2 w 96"/>
              <a:gd name="T39" fmla="*/ 64 h 96"/>
              <a:gd name="T40" fmla="*/ 2 w 96"/>
              <a:gd name="T41" fmla="*/ 68 h 96"/>
              <a:gd name="T42" fmla="*/ 16 w 96"/>
              <a:gd name="T43" fmla="*/ 74 h 96"/>
              <a:gd name="T44" fmla="*/ 28 w 96"/>
              <a:gd name="T45" fmla="*/ 80 h 96"/>
              <a:gd name="T46" fmla="*/ 30 w 96"/>
              <a:gd name="T47" fmla="*/ 96 h 96"/>
              <a:gd name="T48" fmla="*/ 32 w 96"/>
              <a:gd name="T49" fmla="*/ 80 h 96"/>
              <a:gd name="T50" fmla="*/ 48 w 96"/>
              <a:gd name="T51" fmla="*/ 94 h 96"/>
              <a:gd name="T52" fmla="*/ 52 w 96"/>
              <a:gd name="T53" fmla="*/ 94 h 96"/>
              <a:gd name="T54" fmla="*/ 64 w 96"/>
              <a:gd name="T55" fmla="*/ 80 h 96"/>
              <a:gd name="T56" fmla="*/ 66 w 96"/>
              <a:gd name="T57" fmla="*/ 96 h 96"/>
              <a:gd name="T58" fmla="*/ 68 w 96"/>
              <a:gd name="T59" fmla="*/ 80 h 96"/>
              <a:gd name="T60" fmla="*/ 80 w 96"/>
              <a:gd name="T61" fmla="*/ 74 h 96"/>
              <a:gd name="T62" fmla="*/ 94 w 96"/>
              <a:gd name="T63" fmla="*/ 68 h 96"/>
              <a:gd name="T64" fmla="*/ 94 w 96"/>
              <a:gd name="T65" fmla="*/ 64 h 96"/>
              <a:gd name="T66" fmla="*/ 80 w 96"/>
              <a:gd name="T67" fmla="*/ 48 h 96"/>
              <a:gd name="T68" fmla="*/ 72 w 96"/>
              <a:gd name="T69" fmla="*/ 62 h 96"/>
              <a:gd name="T70" fmla="*/ 34 w 96"/>
              <a:gd name="T71" fmla="*/ 72 h 96"/>
              <a:gd name="T72" fmla="*/ 24 w 96"/>
              <a:gd name="T73" fmla="*/ 34 h 96"/>
              <a:gd name="T74" fmla="*/ 62 w 96"/>
              <a:gd name="T75" fmla="*/ 24 h 96"/>
              <a:gd name="T76" fmla="*/ 72 w 96"/>
              <a:gd name="T77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96">
                <a:moveTo>
                  <a:pt x="94" y="48"/>
                </a:moveTo>
                <a:cubicBezTo>
                  <a:pt x="95" y="48"/>
                  <a:pt x="96" y="47"/>
                  <a:pt x="96" y="46"/>
                </a:cubicBezTo>
                <a:cubicBezTo>
                  <a:pt x="96" y="45"/>
                  <a:pt x="95" y="44"/>
                  <a:pt x="94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2"/>
                  <a:pt x="80" y="32"/>
                  <a:pt x="80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2"/>
                  <a:pt x="96" y="31"/>
                  <a:pt x="96" y="30"/>
                </a:cubicBezTo>
                <a:cubicBezTo>
                  <a:pt x="96" y="29"/>
                  <a:pt x="95" y="28"/>
                  <a:pt x="94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19"/>
                  <a:pt x="77" y="16"/>
                  <a:pt x="74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1"/>
                  <a:pt x="67" y="0"/>
                  <a:pt x="66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16"/>
                  <a:pt x="64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7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16"/>
                  <a:pt x="44" y="16"/>
                  <a:pt x="44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16"/>
                  <a:pt x="28" y="16"/>
                  <a:pt x="28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48"/>
                  <a:pt x="16" y="48"/>
                  <a:pt x="1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9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64"/>
                  <a:pt x="16" y="64"/>
                  <a:pt x="16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5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7"/>
                  <a:pt x="19" y="80"/>
                  <a:pt x="2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5"/>
                  <a:pt x="29" y="96"/>
                  <a:pt x="30" y="96"/>
                </a:cubicBezTo>
                <a:cubicBezTo>
                  <a:pt x="31" y="96"/>
                  <a:pt x="32" y="95"/>
                  <a:pt x="32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95"/>
                  <a:pt x="49" y="96"/>
                  <a:pt x="50" y="96"/>
                </a:cubicBezTo>
                <a:cubicBezTo>
                  <a:pt x="51" y="96"/>
                  <a:pt x="52" y="95"/>
                  <a:pt x="52" y="94"/>
                </a:cubicBezTo>
                <a:cubicBezTo>
                  <a:pt x="52" y="80"/>
                  <a:pt x="52" y="80"/>
                  <a:pt x="52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5"/>
                  <a:pt x="65" y="96"/>
                  <a:pt x="66" y="96"/>
                </a:cubicBezTo>
                <a:cubicBezTo>
                  <a:pt x="67" y="96"/>
                  <a:pt x="68" y="95"/>
                  <a:pt x="68" y="94"/>
                </a:cubicBezTo>
                <a:cubicBezTo>
                  <a:pt x="68" y="80"/>
                  <a:pt x="68" y="80"/>
                  <a:pt x="6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7" y="80"/>
                  <a:pt x="80" y="77"/>
                  <a:pt x="80" y="74"/>
                </a:cubicBezTo>
                <a:cubicBezTo>
                  <a:pt x="80" y="68"/>
                  <a:pt x="80" y="68"/>
                  <a:pt x="8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65"/>
                  <a:pt x="95" y="64"/>
                  <a:pt x="9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80" y="48"/>
                  <a:pt x="80" y="48"/>
                  <a:pt x="80" y="48"/>
                </a:cubicBezTo>
                <a:lnTo>
                  <a:pt x="94" y="48"/>
                </a:lnTo>
                <a:close/>
                <a:moveTo>
                  <a:pt x="72" y="62"/>
                </a:moveTo>
                <a:cubicBezTo>
                  <a:pt x="72" y="68"/>
                  <a:pt x="68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28" y="72"/>
                  <a:pt x="24" y="68"/>
                  <a:pt x="24" y="6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8" y="24"/>
                  <a:pt x="72" y="28"/>
                  <a:pt x="72" y="34"/>
                </a:cubicBezTo>
                <a:lnTo>
                  <a:pt x="72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6" name="Group 124">
            <a:extLst>
              <a:ext uri="{FF2B5EF4-FFF2-40B4-BE49-F238E27FC236}">
                <a16:creationId xmlns:a16="http://schemas.microsoft.com/office/drawing/2014/main" id="{ADB36AB6-F0C6-48BE-A34B-13A761096433}"/>
              </a:ext>
            </a:extLst>
          </p:cNvPr>
          <p:cNvGrpSpPr/>
          <p:nvPr/>
        </p:nvGrpSpPr>
        <p:grpSpPr>
          <a:xfrm>
            <a:off x="6441998" y="5193620"/>
            <a:ext cx="270745" cy="273132"/>
            <a:chOff x="4862513" y="2882900"/>
            <a:chExt cx="360362" cy="363538"/>
          </a:xfrm>
          <a:solidFill>
            <a:schemeClr val="bg1"/>
          </a:solidFill>
        </p:grpSpPr>
        <p:sp>
          <p:nvSpPr>
            <p:cNvPr id="187" name="Freeform 96">
              <a:extLst>
                <a:ext uri="{FF2B5EF4-FFF2-40B4-BE49-F238E27FC236}">
                  <a16:creationId xmlns:a16="http://schemas.microsoft.com/office/drawing/2014/main" id="{39B9E89F-E601-4B8F-A509-E297F068A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97">
              <a:extLst>
                <a:ext uri="{FF2B5EF4-FFF2-40B4-BE49-F238E27FC236}">
                  <a16:creationId xmlns:a16="http://schemas.microsoft.com/office/drawing/2014/main" id="{3939F196-1933-4049-BE1D-8BC028E2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98">
              <a:extLst>
                <a:ext uri="{FF2B5EF4-FFF2-40B4-BE49-F238E27FC236}">
                  <a16:creationId xmlns:a16="http://schemas.microsoft.com/office/drawing/2014/main" id="{49265699-9D0F-4697-AE2E-4FD1D18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9E09EE50-C5D2-4E48-9893-80433595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80DFA444-29C8-4A1C-89BA-5878401F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01">
              <a:extLst>
                <a:ext uri="{FF2B5EF4-FFF2-40B4-BE49-F238E27FC236}">
                  <a16:creationId xmlns:a16="http://schemas.microsoft.com/office/drawing/2014/main" id="{2D75DB0F-052B-49AE-A3B9-A2D5F191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C5FC37D7-96AC-485B-A462-61493215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4" name="Group 132">
            <a:extLst>
              <a:ext uri="{FF2B5EF4-FFF2-40B4-BE49-F238E27FC236}">
                <a16:creationId xmlns:a16="http://schemas.microsoft.com/office/drawing/2014/main" id="{73496408-8079-4011-AA8D-CE0B1A718E6E}"/>
              </a:ext>
            </a:extLst>
          </p:cNvPr>
          <p:cNvGrpSpPr/>
          <p:nvPr/>
        </p:nvGrpSpPr>
        <p:grpSpPr>
          <a:xfrm>
            <a:off x="4727719" y="3875723"/>
            <a:ext cx="262396" cy="258329"/>
            <a:chOff x="2706688" y="2909888"/>
            <a:chExt cx="349250" cy="284162"/>
          </a:xfrm>
          <a:solidFill>
            <a:schemeClr val="bg1"/>
          </a:solidFill>
        </p:grpSpPr>
        <p:sp>
          <p:nvSpPr>
            <p:cNvPr id="195" name="Freeform 159">
              <a:extLst>
                <a:ext uri="{FF2B5EF4-FFF2-40B4-BE49-F238E27FC236}">
                  <a16:creationId xmlns:a16="http://schemas.microsoft.com/office/drawing/2014/main" id="{012BF10F-AD31-42F6-864E-2912AF50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6" name="Rectangle 160">
              <a:extLst>
                <a:ext uri="{FF2B5EF4-FFF2-40B4-BE49-F238E27FC236}">
                  <a16:creationId xmlns:a16="http://schemas.microsoft.com/office/drawing/2014/main" id="{9ECB579D-F34F-4633-AE4B-054C4C3A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7" name="Freeform 161">
              <a:extLst>
                <a:ext uri="{FF2B5EF4-FFF2-40B4-BE49-F238E27FC236}">
                  <a16:creationId xmlns:a16="http://schemas.microsoft.com/office/drawing/2014/main" id="{062C99A7-D25B-4AEC-9890-9B6EA1C6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8" name="Freeform 162">
              <a:extLst>
                <a:ext uri="{FF2B5EF4-FFF2-40B4-BE49-F238E27FC236}">
                  <a16:creationId xmlns:a16="http://schemas.microsoft.com/office/drawing/2014/main" id="{B300530A-1896-476D-A4A2-5C5825DA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199" name="Rectangle 163">
              <a:extLst>
                <a:ext uri="{FF2B5EF4-FFF2-40B4-BE49-F238E27FC236}">
                  <a16:creationId xmlns:a16="http://schemas.microsoft.com/office/drawing/2014/main" id="{EA13C1E7-9F2E-4376-A2CF-AF21A5D9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0" name="Freeform 164">
              <a:extLst>
                <a:ext uri="{FF2B5EF4-FFF2-40B4-BE49-F238E27FC236}">
                  <a16:creationId xmlns:a16="http://schemas.microsoft.com/office/drawing/2014/main" id="{27D9018A-60CE-4510-A68A-23456A18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1" name="Freeform 165">
              <a:extLst>
                <a:ext uri="{FF2B5EF4-FFF2-40B4-BE49-F238E27FC236}">
                  <a16:creationId xmlns:a16="http://schemas.microsoft.com/office/drawing/2014/main" id="{88CC8490-218F-4423-A11D-A50453EF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  <p:sp>
          <p:nvSpPr>
            <p:cNvPr id="202" name="Freeform 166">
              <a:extLst>
                <a:ext uri="{FF2B5EF4-FFF2-40B4-BE49-F238E27FC236}">
                  <a16:creationId xmlns:a16="http://schemas.microsoft.com/office/drawing/2014/main" id="{3BA6A34F-3522-4517-AD2E-2D1A7034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Georgia" panose="02040502050405020303" pitchFamily="18" charset="0"/>
              </a:endParaRPr>
            </a:p>
          </p:txBody>
        </p:sp>
      </p:grpSp>
      <p:sp>
        <p:nvSpPr>
          <p:cNvPr id="203" name="Freeform 5">
            <a:extLst>
              <a:ext uri="{FF2B5EF4-FFF2-40B4-BE49-F238E27FC236}">
                <a16:creationId xmlns:a16="http://schemas.microsoft.com/office/drawing/2014/main" id="{E9333A53-E206-4E62-9970-82D4565C381E}"/>
              </a:ext>
            </a:extLst>
          </p:cNvPr>
          <p:cNvSpPr>
            <a:spLocks/>
          </p:cNvSpPr>
          <p:nvPr/>
        </p:nvSpPr>
        <p:spPr bwMode="auto">
          <a:xfrm>
            <a:off x="5237537" y="5123185"/>
            <a:ext cx="270746" cy="169365"/>
          </a:xfrm>
          <a:custGeom>
            <a:avLst/>
            <a:gdLst>
              <a:gd name="T0" fmla="*/ 75 w 96"/>
              <a:gd name="T1" fmla="*/ 16 h 60"/>
              <a:gd name="T2" fmla="*/ 48 w 96"/>
              <a:gd name="T3" fmla="*/ 0 h 60"/>
              <a:gd name="T4" fmla="*/ 18 w 96"/>
              <a:gd name="T5" fmla="*/ 26 h 60"/>
              <a:gd name="T6" fmla="*/ 0 w 96"/>
              <a:gd name="T7" fmla="*/ 43 h 60"/>
              <a:gd name="T8" fmla="*/ 9 w 96"/>
              <a:gd name="T9" fmla="*/ 58 h 60"/>
              <a:gd name="T10" fmla="*/ 18 w 96"/>
              <a:gd name="T11" fmla="*/ 60 h 60"/>
              <a:gd name="T12" fmla="*/ 76 w 96"/>
              <a:gd name="T13" fmla="*/ 60 h 60"/>
              <a:gd name="T14" fmla="*/ 76 w 96"/>
              <a:gd name="T15" fmla="*/ 60 h 60"/>
              <a:gd name="T16" fmla="*/ 96 w 96"/>
              <a:gd name="T17" fmla="*/ 38 h 60"/>
              <a:gd name="T18" fmla="*/ 75 w 96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60">
                <a:moveTo>
                  <a:pt x="75" y="16"/>
                </a:moveTo>
                <a:cubicBezTo>
                  <a:pt x="69" y="6"/>
                  <a:pt x="59" y="0"/>
                  <a:pt x="48" y="0"/>
                </a:cubicBezTo>
                <a:cubicBezTo>
                  <a:pt x="33" y="0"/>
                  <a:pt x="20" y="11"/>
                  <a:pt x="18" y="26"/>
                </a:cubicBezTo>
                <a:cubicBezTo>
                  <a:pt x="9" y="25"/>
                  <a:pt x="0" y="33"/>
                  <a:pt x="0" y="43"/>
                </a:cubicBezTo>
                <a:cubicBezTo>
                  <a:pt x="0" y="52"/>
                  <a:pt x="5" y="56"/>
                  <a:pt x="9" y="58"/>
                </a:cubicBezTo>
                <a:cubicBezTo>
                  <a:pt x="13" y="60"/>
                  <a:pt x="17" y="60"/>
                  <a:pt x="18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96" y="57"/>
                  <a:pt x="96" y="38"/>
                </a:cubicBezTo>
                <a:cubicBezTo>
                  <a:pt x="96" y="26"/>
                  <a:pt x="86" y="16"/>
                  <a:pt x="7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Georgia" panose="02040502050405020303" pitchFamily="18" charset="0"/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11457C23-4069-4787-8465-946086E6A504}"/>
              </a:ext>
            </a:extLst>
          </p:cNvPr>
          <p:cNvSpPr/>
          <p:nvPr/>
        </p:nvSpPr>
        <p:spPr>
          <a:xfrm>
            <a:off x="224348" y="1645526"/>
            <a:ext cx="66178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Автоматизация бизнес-процессов подразделения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Взаимодействие с имеющимися процессами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Интеграции со сторонними ресурсами для обмена данными и актуализации информации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Реестры данных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Контроль сроков выполнения задач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Помощь в принятии решений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Автоматическое формирование документов по шаблону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Использовании ЭЦП для подписания документов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Анализ и статистическая информация</a:t>
            </a:r>
          </a:p>
          <a:p>
            <a:pPr marL="288000" indent="-285750">
              <a:spcAft>
                <a:spcPts val="600"/>
              </a:spcAft>
              <a:buClr>
                <a:srgbClr val="0486DE"/>
              </a:buCl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BFDDC61-0FEC-4E24-A965-83FFBA22B5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308" y="1667534"/>
            <a:ext cx="4921720" cy="472521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50800">
              <a:schemeClr val="bg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D3E0B1-92EB-43EF-8E77-3E4D1F15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" name="Picture 6" descr="Text&#10;&#10;Description automatically generated">
            <a:extLst>
              <a:ext uri="{FF2B5EF4-FFF2-40B4-BE49-F238E27FC236}">
                <a16:creationId xmlns:a16="http://schemas.microsoft.com/office/drawing/2014/main" id="{7636404C-4E88-4C30-91AC-CBFE18992C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574" y="-5571"/>
            <a:ext cx="6090400" cy="1572541"/>
          </a:xfrm>
          <a:prstGeom prst="rect">
            <a:avLst/>
          </a:prstGeom>
        </p:spPr>
      </p:pic>
      <p:pic>
        <p:nvPicPr>
          <p:cNvPr id="46" name="Picture 6" descr="Text&#10;&#10;Description automatically generated">
            <a:extLst>
              <a:ext uri="{FF2B5EF4-FFF2-40B4-BE49-F238E27FC236}">
                <a16:creationId xmlns:a16="http://schemas.microsoft.com/office/drawing/2014/main" id="{988D5770-745A-46B7-A25C-C88F7348B3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" y="-5571"/>
            <a:ext cx="6089077" cy="1586968"/>
          </a:xfrm>
          <a:prstGeom prst="rect">
            <a:avLst/>
          </a:prstGeom>
        </p:spPr>
      </p:pic>
      <p:sp>
        <p:nvSpPr>
          <p:cNvPr id="47" name="Rectangle 18">
            <a:extLst>
              <a:ext uri="{FF2B5EF4-FFF2-40B4-BE49-F238E27FC236}">
                <a16:creationId xmlns:a16="http://schemas.microsoft.com/office/drawing/2014/main" id="{77B1E435-43D6-43E9-8C11-24502CD39160}"/>
              </a:ext>
            </a:extLst>
          </p:cNvPr>
          <p:cNvSpPr/>
          <p:nvPr/>
        </p:nvSpPr>
        <p:spPr>
          <a:xfrm>
            <a:off x="2" y="3857"/>
            <a:ext cx="12191998" cy="1586968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5F2DC97-C30D-4B5B-8FAA-6F1DE14B5552}"/>
              </a:ext>
            </a:extLst>
          </p:cNvPr>
          <p:cNvSpPr txBox="1">
            <a:spLocks/>
          </p:cNvSpPr>
          <p:nvPr/>
        </p:nvSpPr>
        <p:spPr>
          <a:xfrm>
            <a:off x="564479" y="359554"/>
            <a:ext cx="1106805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Автоматизация внутренних бизнес-процессов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143150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B5Y87Whyn.GvBR_d9_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9mQ.DefhpJucOyH4Ro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TV6t2BtE1vLsqhgRV2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Широкоэкранный</PresentationFormat>
  <Paragraphs>206</Paragraphs>
  <Slides>18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Segoe UI</vt:lpstr>
      <vt:lpstr>Tahoma</vt:lpstr>
      <vt:lpstr>Wingdings</vt:lpstr>
      <vt:lpstr>Office Theme</vt:lpstr>
      <vt:lpstr>think-cell Slide</vt:lpstr>
      <vt:lpstr>Презентация PowerPoint</vt:lpstr>
      <vt:lpstr>Направления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внутренних бизнес-процессов</vt:lpstr>
      <vt:lpstr>Презентация PowerPoint</vt:lpstr>
      <vt:lpstr>Аналитическая система</vt:lpstr>
      <vt:lpstr>Подсистема обмена событиями единого центра хранения данных (ранее ЕЦХД, сейчас «Безопасный Город» ДИТ Москвы)</vt:lpstr>
      <vt:lpstr>Система учета коммунальных ресурсов</vt:lpstr>
      <vt:lpstr>СОПКА – система обнаружения, предупреждения и ликвидации последствий компьютерных атак </vt:lpstr>
      <vt:lpstr>Банковский сектор</vt:lpstr>
      <vt:lpstr>Банковский сектор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2024-02-21T06:04:01Z</dcterms:created>
  <dcterms:modified xsi:type="dcterms:W3CDTF">2024-02-21T06:07:03Z</dcterms:modified>
</cp:coreProperties>
</file>